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270" r:id="rId3"/>
    <p:sldId id="275" r:id="rId4"/>
    <p:sldId id="271" r:id="rId5"/>
    <p:sldId id="272" r:id="rId6"/>
    <p:sldId id="273" r:id="rId7"/>
    <p:sldId id="258" r:id="rId8"/>
    <p:sldId id="259" r:id="rId9"/>
    <p:sldId id="260" r:id="rId10"/>
    <p:sldId id="261" r:id="rId11"/>
    <p:sldId id="262" r:id="rId12"/>
    <p:sldId id="263" r:id="rId13"/>
    <p:sldId id="264" r:id="rId14"/>
    <p:sldId id="265" r:id="rId15"/>
    <p:sldId id="266" r:id="rId16"/>
    <p:sldId id="267" r:id="rId17"/>
    <p:sldId id="268" r:id="rId18"/>
    <p:sldId id="283" r:id="rId19"/>
    <p:sldId id="284" r:id="rId20"/>
    <p:sldId id="285" r:id="rId21"/>
    <p:sldId id="279" r:id="rId22"/>
    <p:sldId id="280" r:id="rId23"/>
    <p:sldId id="277" r:id="rId24"/>
    <p:sldId id="278" r:id="rId25"/>
    <p:sldId id="281" r:id="rId26"/>
    <p:sldId id="286" r:id="rId2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2977" autoAdjust="0"/>
  </p:normalViewPr>
  <p:slideViewPr>
    <p:cSldViewPr>
      <p:cViewPr varScale="1">
        <p:scale>
          <a:sx n="59" d="100"/>
          <a:sy n="59" d="100"/>
        </p:scale>
        <p:origin x="1500" y="56"/>
      </p:cViewPr>
      <p:guideLst>
        <p:guide orient="horz" pos="2160"/>
        <p:guide pos="2880"/>
      </p:guideLst>
    </p:cSldViewPr>
  </p:slideViewPr>
  <p:outlineViewPr>
    <p:cViewPr>
      <p:scale>
        <a:sx n="33" d="100"/>
        <a:sy n="33" d="100"/>
      </p:scale>
      <p:origin x="0" y="-21936"/>
    </p:cViewPr>
  </p:outlineViewPr>
  <p:notesTextViewPr>
    <p:cViewPr>
      <p:scale>
        <a:sx n="100" d="100"/>
        <a:sy n="100" d="100"/>
      </p:scale>
      <p:origin x="0" y="0"/>
    </p:cViewPr>
  </p:notesTextViewPr>
  <p:sorterViewPr>
    <p:cViewPr>
      <p:scale>
        <a:sx n="66" d="100"/>
        <a:sy n="66" d="100"/>
      </p:scale>
      <p:origin x="0" y="1362"/>
    </p:cViewPr>
  </p:sorterViewPr>
  <p:notesViewPr>
    <p:cSldViewPr>
      <p:cViewPr varScale="1">
        <p:scale>
          <a:sx n="39" d="100"/>
          <a:sy n="39" d="100"/>
        </p:scale>
        <p:origin x="-22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737386-5B4B-49ED-9722-CDC06787DF07}" type="datetimeFigureOut">
              <a:rPr lang="ru-RU" smtClean="0"/>
              <a:pPr/>
              <a:t>31.01.2020</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C95A34-F6DF-4946-94C5-D1F499403BD2}" type="slidenum">
              <a:rPr lang="ru-RU" smtClean="0"/>
              <a:pPr/>
              <a:t>‹#›</a:t>
            </a:fld>
            <a:endParaRPr lang="ru-R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ADA3FF-8364-423C-AEAC-4F2D98CBC48B}" type="datetimeFigureOut">
              <a:rPr lang="ru-RU" smtClean="0"/>
              <a:pPr/>
              <a:t>31.01.2020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2C73BC-A6A6-4EBC-B03C-5C65524B1695}"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F42C73BC-A6A6-4EBC-B03C-5C65524B1695}"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F42C73BC-A6A6-4EBC-B03C-5C65524B1695}" type="slidenum">
              <a:rPr lang="ru-RU" smtClean="0"/>
              <a:pPr/>
              <a:t>7</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42C73BC-A6A6-4EBC-B03C-5C65524B1695}" type="slidenum">
              <a:rPr lang="ru-RU" smtClean="0"/>
              <a:pPr/>
              <a:t>13</a:t>
            </a:fld>
            <a:endParaRPr lang="ru-RU"/>
          </a:p>
        </p:txBody>
      </p:sp>
    </p:spTree>
    <p:extLst>
      <p:ext uri="{BB962C8B-B14F-4D97-AF65-F5344CB8AC3E}">
        <p14:creationId xmlns:p14="http://schemas.microsoft.com/office/powerpoint/2010/main" val="744907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6"/>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1067D40-4038-411D-80A0-279BA5A383E8}" type="datetimeFigureOut">
              <a:rPr lang="ru-RU" smtClean="0"/>
              <a:pPr/>
              <a:t>31.01.2020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E07EDC3-D9C4-4214-BD76-217576629960}"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067D40-4038-411D-80A0-279BA5A383E8}" type="datetimeFigureOut">
              <a:rPr lang="ru-RU" smtClean="0"/>
              <a:pPr/>
              <a:t>31.01.2020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E07EDC3-D9C4-4214-BD76-217576629960}"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972049" y="366713"/>
            <a:ext cx="1543051" cy="78009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42901" y="366713"/>
            <a:ext cx="4476751" cy="78009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067D40-4038-411D-80A0-279BA5A383E8}" type="datetimeFigureOut">
              <a:rPr lang="ru-RU" smtClean="0"/>
              <a:pPr/>
              <a:t>31.01.2020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E07EDC3-D9C4-4214-BD76-217576629960}"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1067D40-4038-411D-80A0-279BA5A383E8}" type="datetimeFigureOut">
              <a:rPr lang="ru-RU" smtClean="0"/>
              <a:pPr/>
              <a:t>31.01.2020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E07EDC3-D9C4-4214-BD76-217576629960}"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1067D40-4038-411D-80A0-279BA5A383E8}" type="datetimeFigureOut">
              <a:rPr lang="ru-RU" smtClean="0"/>
              <a:pPr/>
              <a:t>31.01.2020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EE07EDC3-D9C4-4214-BD76-217576629960}"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1067D40-4038-411D-80A0-279BA5A383E8}" type="datetimeFigureOut">
              <a:rPr lang="ru-RU" smtClean="0"/>
              <a:pPr/>
              <a:t>31.01.2020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E07EDC3-D9C4-4214-BD76-217576629960}"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1067D40-4038-411D-80A0-279BA5A383E8}" type="datetimeFigureOut">
              <a:rPr lang="ru-RU" smtClean="0"/>
              <a:pPr/>
              <a:t>31.01.2020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EE07EDC3-D9C4-4214-BD76-217576629960}"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1067D40-4038-411D-80A0-279BA5A383E8}" type="datetimeFigureOut">
              <a:rPr lang="ru-RU" smtClean="0"/>
              <a:pPr/>
              <a:t>31.01.2020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EE07EDC3-D9C4-4214-BD76-217576629960}"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1067D40-4038-411D-80A0-279BA5A383E8}" type="datetimeFigureOut">
              <a:rPr lang="ru-RU" smtClean="0"/>
              <a:pPr/>
              <a:t>31.01.2020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EE07EDC3-D9C4-4214-BD76-217576629960}"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1067D40-4038-411D-80A0-279BA5A383E8}" type="datetimeFigureOut">
              <a:rPr lang="ru-RU" smtClean="0"/>
              <a:pPr/>
              <a:t>31.01.2020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E07EDC3-D9C4-4214-BD76-217576629960}"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1"/>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1067D40-4038-411D-80A0-279BA5A383E8}" type="datetimeFigureOut">
              <a:rPr lang="ru-RU" smtClean="0"/>
              <a:pPr/>
              <a:t>31.01.2020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EE07EDC3-D9C4-4214-BD76-217576629960}"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67D40-4038-411D-80A0-279BA5A383E8}" type="datetimeFigureOut">
              <a:rPr lang="ru-RU" smtClean="0"/>
              <a:pPr/>
              <a:t>31.01.2020</a:t>
            </a:fld>
            <a:endParaRPr lang="ru-RU" dirty="0"/>
          </a:p>
        </p:txBody>
      </p:sp>
      <p:sp>
        <p:nvSpPr>
          <p:cNvPr id="5" name="Нижний колонтитул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7EDC3-D9C4-4214-BD76-217576629960}"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637"/>
            <a:ext cx="2555776" cy="1199505"/>
          </a:xfrm>
          <a:prstGeom prst="rect">
            <a:avLst/>
          </a:prstGeom>
        </p:spPr>
      </p:pic>
      <p:sp>
        <p:nvSpPr>
          <p:cNvPr id="2" name="Заголовок 1"/>
          <p:cNvSpPr>
            <a:spLocks noGrp="1"/>
          </p:cNvSpPr>
          <p:nvPr>
            <p:ph type="ctrTitle"/>
          </p:nvPr>
        </p:nvSpPr>
        <p:spPr>
          <a:xfrm>
            <a:off x="899592" y="-34724"/>
            <a:ext cx="8640960" cy="979843"/>
          </a:xfrm>
        </p:spPr>
        <p:txBody>
          <a:bodyPr>
            <a:normAutofit/>
          </a:bodyPr>
          <a:lstStyle/>
          <a:p>
            <a:r>
              <a:rPr lang="ru-RU" sz="3200" b="1" u="sng" dirty="0" smtClean="0">
                <a:latin typeface="Arial Black" panose="020B0A04020102020204" pitchFamily="34" charset="0"/>
              </a:rPr>
              <a:t>Преимущества СИП панелей</a:t>
            </a:r>
            <a:endParaRPr lang="ru-RU" sz="3200" b="1" u="sng" dirty="0">
              <a:latin typeface="Arial Black" panose="020B0A04020102020204" pitchFamily="34" charset="0"/>
            </a:endParaRPr>
          </a:p>
        </p:txBody>
      </p:sp>
      <p:sp>
        <p:nvSpPr>
          <p:cNvPr id="3" name="Подзаголовок 2"/>
          <p:cNvSpPr>
            <a:spLocks noGrp="1"/>
          </p:cNvSpPr>
          <p:nvPr>
            <p:ph type="subTitle" idx="1"/>
          </p:nvPr>
        </p:nvSpPr>
        <p:spPr>
          <a:xfrm>
            <a:off x="347531" y="4181468"/>
            <a:ext cx="8544949" cy="2711152"/>
          </a:xfrm>
        </p:spPr>
        <p:txBody>
          <a:bodyPr>
            <a:normAutofit fontScale="77500" lnSpcReduction="20000"/>
          </a:bodyPr>
          <a:lstStyle/>
          <a:p>
            <a:pPr algn="l"/>
            <a:r>
              <a:rPr lang="ru-RU" sz="2000" dirty="0" smtClean="0">
                <a:solidFill>
                  <a:schemeClr val="tx1"/>
                </a:solidFill>
              </a:rPr>
              <a:t>  С </a:t>
            </a:r>
            <a:r>
              <a:rPr lang="ru-RU" sz="2000" dirty="0">
                <a:solidFill>
                  <a:schemeClr val="tx1"/>
                </a:solidFill>
              </a:rPr>
              <a:t>каждым годом все больше семей предпочитает возводить дома по каркасно-панельной </a:t>
            </a:r>
            <a:r>
              <a:rPr lang="ru-RU" sz="2000" dirty="0" smtClean="0">
                <a:solidFill>
                  <a:schemeClr val="tx1"/>
                </a:solidFill>
              </a:rPr>
              <a:t>технологии СИП. </a:t>
            </a:r>
            <a:r>
              <a:rPr lang="ru-RU" sz="2000" dirty="0">
                <a:solidFill>
                  <a:schemeClr val="tx1"/>
                </a:solidFill>
              </a:rPr>
              <a:t>Это не удивительно, ведь такие сооружения </a:t>
            </a:r>
            <a:r>
              <a:rPr lang="ru-RU" sz="2000" dirty="0" smtClean="0">
                <a:solidFill>
                  <a:schemeClr val="tx1"/>
                </a:solidFill>
              </a:rPr>
              <a:t>очень прочные</a:t>
            </a:r>
            <a:r>
              <a:rPr lang="ru-RU" sz="2000" dirty="0">
                <a:solidFill>
                  <a:schemeClr val="tx1"/>
                </a:solidFill>
              </a:rPr>
              <a:t>, легко монтируются и кроме того </a:t>
            </a:r>
            <a:r>
              <a:rPr lang="ru-RU" sz="2000" dirty="0" smtClean="0">
                <a:solidFill>
                  <a:schemeClr val="tx1"/>
                </a:solidFill>
              </a:rPr>
              <a:t>дёшевы в строительстве и эксплуатации.</a:t>
            </a:r>
          </a:p>
          <a:p>
            <a:pPr algn="l"/>
            <a:r>
              <a:rPr lang="ru-RU" sz="2000" dirty="0">
                <a:solidFill>
                  <a:schemeClr val="tx1"/>
                </a:solidFill>
              </a:rPr>
              <a:t> </a:t>
            </a:r>
            <a:r>
              <a:rPr lang="ru-RU" sz="2000" dirty="0" smtClean="0">
                <a:solidFill>
                  <a:schemeClr val="tx1"/>
                </a:solidFill>
              </a:rPr>
              <a:t>СИП- панели – это  панели для малоэтажного строительства загородных домов, коттеджей, магазинов и т.д.</a:t>
            </a:r>
          </a:p>
          <a:p>
            <a:pPr algn="l"/>
            <a:r>
              <a:rPr lang="ru-RU" sz="2000" dirty="0" smtClean="0">
                <a:solidFill>
                  <a:schemeClr val="tx1"/>
                </a:solidFill>
              </a:rPr>
              <a:t> По сути  СИП- панель это сэндвич панель, которая состоит из О</a:t>
            </a:r>
            <a:r>
              <a:rPr lang="en-US" sz="2000" dirty="0" smtClean="0">
                <a:solidFill>
                  <a:schemeClr val="tx1"/>
                </a:solidFill>
              </a:rPr>
              <a:t>SB- </a:t>
            </a:r>
            <a:r>
              <a:rPr lang="ru-RU" sz="2000" dirty="0" smtClean="0">
                <a:solidFill>
                  <a:schemeClr val="tx1"/>
                </a:solidFill>
              </a:rPr>
              <a:t>плит и слоя </a:t>
            </a:r>
            <a:r>
              <a:rPr lang="ru-RU" sz="2000" dirty="0">
                <a:solidFill>
                  <a:schemeClr val="tx1"/>
                </a:solidFill>
              </a:rPr>
              <a:t>п</a:t>
            </a:r>
            <a:r>
              <a:rPr lang="ru-RU" sz="2000" dirty="0" smtClean="0">
                <a:solidFill>
                  <a:schemeClr val="tx1"/>
                </a:solidFill>
              </a:rPr>
              <a:t>енополистирола. </a:t>
            </a:r>
            <a:r>
              <a:rPr lang="en-US" sz="2000" dirty="0" smtClean="0">
                <a:solidFill>
                  <a:schemeClr val="tx1"/>
                </a:solidFill>
              </a:rPr>
              <a:t>OSB- </a:t>
            </a:r>
            <a:r>
              <a:rPr lang="ru-RU" sz="2000" dirty="0" smtClean="0">
                <a:solidFill>
                  <a:schemeClr val="tx1"/>
                </a:solidFill>
              </a:rPr>
              <a:t>плита на 90% содержит древесную стружку. Остальные 10% составляют натуральные смолы, отвердители и соль борной кислоты,</a:t>
            </a:r>
            <a:r>
              <a:rPr lang="en-US" sz="2000" dirty="0" smtClean="0">
                <a:solidFill>
                  <a:schemeClr val="tx1"/>
                </a:solidFill>
              </a:rPr>
              <a:t> </a:t>
            </a:r>
            <a:r>
              <a:rPr lang="ru-RU" sz="2000" dirty="0" smtClean="0">
                <a:solidFill>
                  <a:schemeClr val="tx1"/>
                </a:solidFill>
              </a:rPr>
              <a:t>которая усиливает защитные свойства </a:t>
            </a:r>
            <a:r>
              <a:rPr lang="en-US" sz="2000" dirty="0" smtClean="0">
                <a:solidFill>
                  <a:schemeClr val="tx1"/>
                </a:solidFill>
              </a:rPr>
              <a:t>OSB</a:t>
            </a:r>
            <a:r>
              <a:rPr lang="ru-RU" sz="2000" dirty="0" smtClean="0">
                <a:solidFill>
                  <a:schemeClr val="tx1"/>
                </a:solidFill>
              </a:rPr>
              <a:t>.</a:t>
            </a:r>
          </a:p>
          <a:p>
            <a:pPr algn="l"/>
            <a:r>
              <a:rPr lang="ru-RU" sz="2000" dirty="0" smtClean="0">
                <a:solidFill>
                  <a:schemeClr val="tx1"/>
                </a:solidFill>
              </a:rPr>
              <a:t> Пенополистирол- это высококачественный влагостойкий утеплитель, который не «садиться» с течением времени и не теряет своих физико- механических свойств, в отличие от других утеплителей.</a:t>
            </a:r>
          </a:p>
          <a:p>
            <a:pPr algn="l"/>
            <a:endParaRPr lang="ru-RU" sz="2000" dirty="0">
              <a:solidFill>
                <a:schemeClr val="tx1"/>
              </a:solidFill>
            </a:endParaRPr>
          </a:p>
          <a:p>
            <a:endParaRPr lang="ru-RU" sz="1700"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704" y="1356646"/>
            <a:ext cx="5621425" cy="263504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75817" y="650940"/>
            <a:ext cx="8372969" cy="1138138"/>
          </a:xfrm>
        </p:spPr>
        <p:txBody>
          <a:bodyPr>
            <a:normAutofit/>
          </a:bodyPr>
          <a:lstStyle/>
          <a:p>
            <a:pPr algn="l"/>
            <a:r>
              <a:rPr lang="ru-RU" sz="1800" dirty="0" smtClean="0"/>
              <a:t>  Меж. этажное перекрытие, в стандартном варианте делают балочно-каркасное</a:t>
            </a:r>
            <a:br>
              <a:rPr lang="ru-RU" sz="1800" dirty="0" smtClean="0"/>
            </a:br>
            <a:r>
              <a:rPr lang="ru-RU" sz="1800" dirty="0" smtClean="0"/>
              <a:t>-брус 50х200 мм. или ЛВЛ балка с утеплением (шумоизоляцией) минераловатной плитой по пароизоляционной мембране. </a:t>
            </a:r>
            <a:endParaRPr lang="ru-RU" sz="1800" dirty="0"/>
          </a:p>
        </p:txBody>
      </p:sp>
      <p:sp>
        <p:nvSpPr>
          <p:cNvPr id="3" name="Текст 2"/>
          <p:cNvSpPr>
            <a:spLocks noGrp="1"/>
          </p:cNvSpPr>
          <p:nvPr>
            <p:ph type="body" idx="1"/>
          </p:nvPr>
        </p:nvSpPr>
        <p:spPr/>
        <p:txBody>
          <a:bodyPr>
            <a:normAutofit/>
          </a:bodyPr>
          <a:lstStyle/>
          <a:p>
            <a:pPr algn="ctr"/>
            <a:r>
              <a:rPr lang="ru-RU" sz="1800" u="sng" dirty="0" smtClean="0"/>
              <a:t>Балка </a:t>
            </a:r>
            <a:r>
              <a:rPr lang="ru-RU" sz="1800" u="sng" dirty="0" err="1" smtClean="0"/>
              <a:t>ЛВЛ</a:t>
            </a:r>
            <a:r>
              <a:rPr lang="ru-RU" sz="1800" u="sng" dirty="0" smtClean="0"/>
              <a:t> 240 мм.</a:t>
            </a:r>
            <a:endParaRPr lang="ru-RU" sz="1800" u="sng" dirty="0"/>
          </a:p>
        </p:txBody>
      </p:sp>
      <p:sp>
        <p:nvSpPr>
          <p:cNvPr id="5" name="Текст 4"/>
          <p:cNvSpPr>
            <a:spLocks noGrp="1"/>
          </p:cNvSpPr>
          <p:nvPr>
            <p:ph type="body" sz="quarter" idx="3"/>
          </p:nvPr>
        </p:nvSpPr>
        <p:spPr/>
        <p:txBody>
          <a:bodyPr>
            <a:normAutofit/>
          </a:bodyPr>
          <a:lstStyle/>
          <a:p>
            <a:pPr algn="ctr"/>
            <a:r>
              <a:rPr lang="ru-RU" sz="1800" u="sng" dirty="0" smtClean="0"/>
              <a:t>Пароизоляционная мембрана</a:t>
            </a:r>
            <a:endParaRPr lang="ru-RU" sz="1800" u="sng" dirty="0"/>
          </a:p>
        </p:txBody>
      </p:sp>
      <p:sp>
        <p:nvSpPr>
          <p:cNvPr id="4" name="Прямоугольник 3"/>
          <p:cNvSpPr/>
          <p:nvPr/>
        </p:nvSpPr>
        <p:spPr>
          <a:xfrm>
            <a:off x="1902286" y="251356"/>
            <a:ext cx="5320033" cy="738664"/>
          </a:xfrm>
          <a:prstGeom prst="rect">
            <a:avLst/>
          </a:prstGeom>
        </p:spPr>
        <p:txBody>
          <a:bodyPr wrap="square">
            <a:spAutoFit/>
          </a:bodyPr>
          <a:lstStyle/>
          <a:p>
            <a:pPr algn="ctr"/>
            <a:r>
              <a:rPr lang="ru-RU" sz="2400" b="1" u="sng" dirty="0"/>
              <a:t>Монтаж меж. этажного перекрытия.</a:t>
            </a:r>
            <a:r>
              <a:rPr lang="ru-RU" sz="2000" b="1" u="sng" dirty="0"/>
              <a:t/>
            </a:r>
            <a:br>
              <a:rPr lang="ru-RU" sz="2000" b="1" u="sng" dirty="0"/>
            </a:br>
            <a:endParaRPr lang="ru-RU"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636210"/>
            <a:ext cx="4040188" cy="3028617"/>
          </a:xfrm>
        </p:spPr>
      </p:pic>
      <p:pic>
        <p:nvPicPr>
          <p:cNvPr id="9" name="Объект 8"/>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88" y="2635663"/>
            <a:ext cx="4041648" cy="3029712"/>
          </a:xfr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1600" b="1" dirty="0" smtClean="0"/>
              <a:t> </a:t>
            </a:r>
            <a:r>
              <a:rPr lang="ru-RU" sz="2400" b="1" u="sng" dirty="0" smtClean="0"/>
              <a:t>Монтаж чернового пола</a:t>
            </a:r>
            <a:r>
              <a:rPr lang="ru-RU" sz="1600" b="1" u="sng" dirty="0" smtClean="0"/>
              <a:t/>
            </a:r>
            <a:br>
              <a:rPr lang="ru-RU" sz="1600" b="1" u="sng" dirty="0" smtClean="0"/>
            </a:br>
            <a:r>
              <a:rPr lang="ru-RU" sz="1600" dirty="0" smtClean="0"/>
              <a:t> </a:t>
            </a:r>
            <a:endParaRPr lang="ru-RU" sz="1800" b="1" u="sng" dirty="0"/>
          </a:p>
        </p:txBody>
      </p:sp>
      <p:sp>
        <p:nvSpPr>
          <p:cNvPr id="3" name="Текст 2"/>
          <p:cNvSpPr>
            <a:spLocks noGrp="1"/>
          </p:cNvSpPr>
          <p:nvPr>
            <p:ph type="body" idx="1"/>
          </p:nvPr>
        </p:nvSpPr>
        <p:spPr>
          <a:xfrm>
            <a:off x="448516" y="1245636"/>
            <a:ext cx="4040188" cy="639762"/>
          </a:xfrm>
        </p:spPr>
        <p:txBody>
          <a:bodyPr>
            <a:normAutofit/>
          </a:bodyPr>
          <a:lstStyle/>
          <a:p>
            <a:pPr algn="ctr"/>
            <a:r>
              <a:rPr lang="ru-RU" sz="1800" u="sng" dirty="0" smtClean="0"/>
              <a:t> Обрешетка- доска 40 мм.</a:t>
            </a:r>
            <a:endParaRPr lang="ru-RU" sz="1800" u="sng" dirty="0"/>
          </a:p>
        </p:txBody>
      </p:sp>
      <p:sp>
        <p:nvSpPr>
          <p:cNvPr id="5" name="Текст 4"/>
          <p:cNvSpPr>
            <a:spLocks noGrp="1"/>
          </p:cNvSpPr>
          <p:nvPr>
            <p:ph type="body" sz="quarter" idx="3"/>
          </p:nvPr>
        </p:nvSpPr>
        <p:spPr>
          <a:xfrm>
            <a:off x="4585898" y="1245636"/>
            <a:ext cx="4041775" cy="639762"/>
          </a:xfrm>
        </p:spPr>
        <p:txBody>
          <a:bodyPr>
            <a:normAutofit/>
          </a:bodyPr>
          <a:lstStyle/>
          <a:p>
            <a:pPr algn="ctr"/>
            <a:r>
              <a:rPr lang="ru-RU" sz="1800" u="sng" dirty="0" smtClean="0"/>
              <a:t>Фанера ФСК 18мм. </a:t>
            </a:r>
            <a:r>
              <a:rPr lang="ru-RU" sz="1800" u="sng" dirty="0"/>
              <a:t>и</a:t>
            </a:r>
            <a:r>
              <a:rPr lang="ru-RU" sz="1800" u="sng" dirty="0" smtClean="0"/>
              <a:t>ли ОСП 22мм.</a:t>
            </a:r>
            <a:endParaRPr lang="ru-RU" sz="1800" u="sng" dirty="0"/>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 y="2636210"/>
            <a:ext cx="4040188" cy="3028617"/>
          </a:xfrm>
        </p:spPr>
      </p:pic>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88" y="2635663"/>
            <a:ext cx="4041648" cy="3029712"/>
          </a:xfr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400" b="1" dirty="0" smtClean="0"/>
              <a:t>      </a:t>
            </a:r>
            <a:r>
              <a:rPr lang="ru-RU" sz="2800" b="1" dirty="0" smtClean="0"/>
              <a:t>Возведение второго этажа</a:t>
            </a:r>
            <a:r>
              <a:rPr lang="ru-RU" sz="1400" dirty="0" smtClean="0"/>
              <a:t/>
            </a:r>
            <a:br>
              <a:rPr lang="ru-RU" sz="1400" dirty="0" smtClean="0"/>
            </a:br>
            <a:r>
              <a:rPr lang="ru-RU" sz="2000" dirty="0" smtClean="0"/>
              <a:t>Стены второго этажа, согласно проекта, монтируются точно так же, как стены  и перегородки первого. </a:t>
            </a:r>
            <a:br>
              <a:rPr lang="ru-RU" sz="2000" dirty="0" smtClean="0"/>
            </a:br>
            <a:endParaRPr lang="ru-RU" sz="2000" dirty="0"/>
          </a:p>
        </p:txBody>
      </p:sp>
      <p:sp>
        <p:nvSpPr>
          <p:cNvPr id="3" name="Текст 2"/>
          <p:cNvSpPr>
            <a:spLocks noGrp="1"/>
          </p:cNvSpPr>
          <p:nvPr>
            <p:ph type="body" idx="1"/>
          </p:nvPr>
        </p:nvSpPr>
        <p:spPr>
          <a:xfrm>
            <a:off x="2627784" y="1417638"/>
            <a:ext cx="4040188" cy="639762"/>
          </a:xfrm>
        </p:spPr>
        <p:txBody>
          <a:bodyPr>
            <a:normAutofit/>
          </a:bodyPr>
          <a:lstStyle/>
          <a:p>
            <a:pPr algn="ctr"/>
            <a:r>
              <a:rPr lang="ru-RU" sz="1800" u="sng" dirty="0" smtClean="0"/>
              <a:t>Монтаж второго этажа</a:t>
            </a:r>
            <a:endParaRPr lang="ru-RU" sz="1800" u="sng"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815853" y="2560638"/>
            <a:ext cx="3664050" cy="2952328"/>
          </a:xfr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5418" y="993394"/>
            <a:ext cx="8645622" cy="1143000"/>
          </a:xfrm>
        </p:spPr>
        <p:txBody>
          <a:bodyPr>
            <a:normAutofit fontScale="90000"/>
          </a:bodyPr>
          <a:lstStyle/>
          <a:p>
            <a:pPr algn="l"/>
            <a:r>
              <a:rPr lang="ru-RU" sz="1400" dirty="0" smtClean="0"/>
              <a:t/>
            </a:r>
            <a:br>
              <a:rPr lang="ru-RU" sz="1400" dirty="0" smtClean="0"/>
            </a:br>
            <a:r>
              <a:rPr lang="ru-RU" sz="1400" dirty="0" smtClean="0"/>
              <a:t>  </a:t>
            </a:r>
            <a:r>
              <a:rPr lang="ru-RU" sz="2000" dirty="0" smtClean="0"/>
              <a:t>Заключительным этапом строительства дома из сип панелей является возведение крыши. </a:t>
            </a:r>
            <a:br>
              <a:rPr lang="ru-RU" sz="2000" dirty="0" smtClean="0"/>
            </a:br>
            <a:r>
              <a:rPr lang="ru-RU" sz="2000" dirty="0" smtClean="0"/>
              <a:t>  Для мансардного дома целесообразно использовать теплую крышу из СИП панелей. Скрепляются между собой элементы точно также как и в перекрытиях. Кроме того такая кровля не нуждается в дополнительном утеплении и обработке от влияния чрезмерной влажности, так как все это уже предусмотрено производителями. </a:t>
            </a:r>
            <a:r>
              <a:rPr lang="ru-RU" sz="1800" dirty="0" smtClean="0"/>
              <a:t/>
            </a:r>
            <a:br>
              <a:rPr lang="ru-RU" sz="1800" dirty="0" smtClean="0"/>
            </a:br>
            <a:r>
              <a:rPr lang="ru-RU" sz="1400" dirty="0" smtClean="0"/>
              <a:t/>
            </a:r>
            <a:br>
              <a:rPr lang="ru-RU" sz="1400" dirty="0" smtClean="0"/>
            </a:br>
            <a:endParaRPr lang="ru-RU" sz="1400" dirty="0"/>
          </a:p>
        </p:txBody>
      </p:sp>
      <p:sp>
        <p:nvSpPr>
          <p:cNvPr id="3" name="Текст 2"/>
          <p:cNvSpPr>
            <a:spLocks noGrp="1"/>
          </p:cNvSpPr>
          <p:nvPr>
            <p:ph type="body" idx="1"/>
          </p:nvPr>
        </p:nvSpPr>
        <p:spPr>
          <a:xfrm>
            <a:off x="305990" y="2564904"/>
            <a:ext cx="4040188" cy="639762"/>
          </a:xfrm>
        </p:spPr>
        <p:txBody>
          <a:bodyPr>
            <a:normAutofit/>
          </a:bodyPr>
          <a:lstStyle/>
          <a:p>
            <a:pPr algn="ctr"/>
            <a:r>
              <a:rPr lang="ru-RU" sz="1600" u="sng" dirty="0" smtClean="0"/>
              <a:t>Монтаж крыши- стропильная система</a:t>
            </a:r>
          </a:p>
          <a:p>
            <a:pPr algn="ctr"/>
            <a:r>
              <a:rPr lang="ru-RU" sz="1600" b="0" dirty="0" smtClean="0"/>
              <a:t>(чердачное перекрытие- СИП панели).</a:t>
            </a:r>
            <a:endParaRPr lang="ru-RU" sz="1600" b="0" dirty="0"/>
          </a:p>
        </p:txBody>
      </p:sp>
      <p:sp>
        <p:nvSpPr>
          <p:cNvPr id="5" name="Текст 4"/>
          <p:cNvSpPr>
            <a:spLocks noGrp="1"/>
          </p:cNvSpPr>
          <p:nvPr>
            <p:ph type="body" sz="quarter" idx="3"/>
          </p:nvPr>
        </p:nvSpPr>
        <p:spPr>
          <a:xfrm>
            <a:off x="4588229" y="2564904"/>
            <a:ext cx="4041775" cy="639762"/>
          </a:xfrm>
        </p:spPr>
        <p:txBody>
          <a:bodyPr>
            <a:normAutofit/>
          </a:bodyPr>
          <a:lstStyle/>
          <a:p>
            <a:pPr algn="ctr"/>
            <a:r>
              <a:rPr lang="ru-RU" sz="1600" u="sng" dirty="0" smtClean="0"/>
              <a:t>Монтаж теплой крыши из СИП панелей </a:t>
            </a:r>
            <a:r>
              <a:rPr lang="ru-RU" sz="1600" b="0" dirty="0" smtClean="0"/>
              <a:t>(мансарда)</a:t>
            </a:r>
            <a:endParaRPr lang="ru-RU" sz="1600" b="0" dirty="0"/>
          </a:p>
        </p:txBody>
      </p:sp>
      <p:sp>
        <p:nvSpPr>
          <p:cNvPr id="4" name="Прямоугольник 3"/>
          <p:cNvSpPr/>
          <p:nvPr/>
        </p:nvSpPr>
        <p:spPr>
          <a:xfrm>
            <a:off x="2728257" y="86309"/>
            <a:ext cx="3420142" cy="461665"/>
          </a:xfrm>
          <a:prstGeom prst="rect">
            <a:avLst/>
          </a:prstGeom>
        </p:spPr>
        <p:txBody>
          <a:bodyPr wrap="square">
            <a:spAutoFit/>
          </a:bodyPr>
          <a:lstStyle/>
          <a:p>
            <a:pPr algn="ctr"/>
            <a:r>
              <a:rPr lang="ru-RU" sz="1050" b="1" dirty="0"/>
              <a:t> </a:t>
            </a:r>
            <a:r>
              <a:rPr lang="ru-RU" sz="2400" b="1" dirty="0"/>
              <a:t>Монтаж крыши</a:t>
            </a:r>
            <a:endParaRPr lang="ru-RU" sz="2400" dirty="0"/>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9877" y="3352731"/>
            <a:ext cx="4040188" cy="3077760"/>
          </a:xfrm>
        </p:spPr>
      </p:pic>
      <p:pic>
        <p:nvPicPr>
          <p:cNvPr id="9" name="Объект 8"/>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4498318" y="3353475"/>
            <a:ext cx="4137366" cy="3077016"/>
          </a:xfr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6183" y="334454"/>
            <a:ext cx="8229600" cy="1143000"/>
          </a:xfrm>
        </p:spPr>
        <p:txBody>
          <a:bodyPr>
            <a:normAutofit fontScale="90000"/>
          </a:bodyPr>
          <a:lstStyle/>
          <a:p>
            <a:r>
              <a:rPr lang="ru-RU" sz="2700" b="1" u="sng" dirty="0" smtClean="0"/>
              <a:t>Кровля.</a:t>
            </a:r>
            <a:r>
              <a:rPr lang="ru-RU" sz="2400" b="1" u="sng" dirty="0" smtClean="0"/>
              <a:t/>
            </a:r>
            <a:br>
              <a:rPr lang="ru-RU" sz="2400" b="1" u="sng" dirty="0" smtClean="0"/>
            </a:br>
            <a:r>
              <a:rPr lang="ru-RU" sz="1400" dirty="0" smtClean="0"/>
              <a:t/>
            </a:r>
            <a:br>
              <a:rPr lang="ru-RU" sz="1400" dirty="0" smtClean="0"/>
            </a:br>
            <a:r>
              <a:rPr lang="ru-RU" sz="2000" dirty="0" smtClean="0"/>
              <a:t>В качестве покрытия для крыши можно использовать гибкую черепицу, металлочерепицу и другие материалы.</a:t>
            </a:r>
            <a:br>
              <a:rPr lang="ru-RU" sz="2000" dirty="0" smtClean="0"/>
            </a:br>
            <a:endParaRPr lang="ru-RU" sz="2000" dirty="0"/>
          </a:p>
        </p:txBody>
      </p:sp>
      <p:sp>
        <p:nvSpPr>
          <p:cNvPr id="3" name="Текст 2"/>
          <p:cNvSpPr>
            <a:spLocks noGrp="1"/>
          </p:cNvSpPr>
          <p:nvPr>
            <p:ph type="body" idx="1"/>
          </p:nvPr>
        </p:nvSpPr>
        <p:spPr>
          <a:xfrm>
            <a:off x="4645595" y="1525433"/>
            <a:ext cx="4040188" cy="495746"/>
          </a:xfrm>
        </p:spPr>
        <p:txBody>
          <a:bodyPr>
            <a:normAutofit/>
          </a:bodyPr>
          <a:lstStyle/>
          <a:p>
            <a:pPr algn="ctr"/>
            <a:r>
              <a:rPr lang="ru-RU" sz="1800" u="sng" dirty="0" smtClean="0"/>
              <a:t>Металлочерепица</a:t>
            </a:r>
            <a:endParaRPr lang="ru-RU" sz="1800" u="sng" dirty="0"/>
          </a:p>
        </p:txBody>
      </p:sp>
      <p:sp>
        <p:nvSpPr>
          <p:cNvPr id="5" name="Текст 4"/>
          <p:cNvSpPr>
            <a:spLocks noGrp="1"/>
          </p:cNvSpPr>
          <p:nvPr>
            <p:ph type="body" sz="quarter" idx="3"/>
          </p:nvPr>
        </p:nvSpPr>
        <p:spPr>
          <a:xfrm>
            <a:off x="429580" y="1525433"/>
            <a:ext cx="4041775" cy="495746"/>
          </a:xfrm>
        </p:spPr>
        <p:txBody>
          <a:bodyPr>
            <a:normAutofit/>
          </a:bodyPr>
          <a:lstStyle/>
          <a:p>
            <a:pPr algn="ctr"/>
            <a:r>
              <a:rPr lang="ru-RU" sz="1800" u="sng" dirty="0" smtClean="0"/>
              <a:t>Мягкая кровля</a:t>
            </a:r>
            <a:endParaRPr lang="ru-RU" sz="1800" u="sng" dirty="0"/>
          </a:p>
        </p:txBody>
      </p:sp>
      <p:pic>
        <p:nvPicPr>
          <p:cNvPr id="6" name="Объект 5"/>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56625" y="2276873"/>
            <a:ext cx="3914730" cy="3169791"/>
          </a:xfrm>
        </p:spPr>
      </p:pic>
      <p:pic>
        <p:nvPicPr>
          <p:cNvPr id="8" name="Объект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443836" y="2276872"/>
            <a:ext cx="4559657" cy="3169792"/>
          </a:xfr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620688"/>
            <a:ext cx="8229600" cy="1440160"/>
          </a:xfrm>
        </p:spPr>
        <p:txBody>
          <a:bodyPr>
            <a:normAutofit fontScale="90000"/>
          </a:bodyPr>
          <a:lstStyle/>
          <a:p>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a:t/>
            </a:r>
            <a:br>
              <a:rPr lang="ru-RU" sz="1400" b="1" dirty="0"/>
            </a:br>
            <a:r>
              <a:rPr lang="ru-RU" sz="1400" b="1" dirty="0" smtClean="0"/>
              <a:t/>
            </a:r>
            <a:br>
              <a:rPr lang="ru-RU" sz="1400" b="1" dirty="0" smtClean="0"/>
            </a:br>
            <a:r>
              <a:rPr lang="ru-RU" sz="1400" b="1" dirty="0" smtClean="0"/>
              <a:t>   </a:t>
            </a:r>
            <a:r>
              <a:rPr lang="ru-RU" sz="2700" b="1" u="sng" dirty="0" smtClean="0"/>
              <a:t>Установка окон, дверей, прокладывание коммуникаций </a:t>
            </a:r>
            <a:r>
              <a:rPr lang="ru-RU" sz="1400" dirty="0" smtClean="0"/>
              <a:t/>
            </a:r>
            <a:br>
              <a:rPr lang="ru-RU" sz="1400" dirty="0" smtClean="0"/>
            </a:br>
            <a:r>
              <a:rPr lang="ru-RU" sz="2000" dirty="0" smtClean="0"/>
              <a:t>После всех вышеперечисленных работ самое время переходить к установке окон и дверей. Они могут быть практически любой формы, так как сип панели можно подстроить под любые проемы. Одновременно с установкой окон и дверей можно осуществлять монтаж водопроводных, канализационных труб и электрической проводки согласно выбранным проектам.</a:t>
            </a:r>
            <a:br>
              <a:rPr lang="ru-RU" sz="2000" dirty="0" smtClean="0"/>
            </a:br>
            <a:r>
              <a:rPr lang="ru-RU" sz="1400" dirty="0" smtClean="0"/>
              <a:t/>
            </a:r>
            <a:br>
              <a:rPr lang="ru-RU" sz="1400" dirty="0" smtClean="0"/>
            </a:br>
            <a:endParaRPr lang="ru-RU" sz="1400" dirty="0"/>
          </a:p>
        </p:txBody>
      </p:sp>
    </p:spTree>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2085" y="692696"/>
            <a:ext cx="8229600" cy="1143000"/>
          </a:xfrm>
        </p:spPr>
        <p:txBody>
          <a:bodyPr>
            <a:normAutofit fontScale="90000"/>
          </a:bodyPr>
          <a:lstStyle/>
          <a:p>
            <a:r>
              <a:rPr lang="ru-RU" sz="1400" dirty="0" smtClean="0"/>
              <a:t> </a:t>
            </a:r>
            <a:r>
              <a:rPr lang="ru-RU" sz="2700" b="1" u="sng" dirty="0" smtClean="0"/>
              <a:t>Отделка дома.</a:t>
            </a:r>
            <a:r>
              <a:rPr lang="ru-RU" sz="1400" dirty="0" smtClean="0"/>
              <a:t/>
            </a:r>
            <a:br>
              <a:rPr lang="ru-RU" sz="1400" dirty="0" smtClean="0"/>
            </a:br>
            <a:r>
              <a:rPr lang="ru-RU" sz="2000" dirty="0" smtClean="0"/>
              <a:t> Сип панели для дома являют собой ровный материал, который позволяет проводить практически любую отделку как внутри, так и снаружи помещения.</a:t>
            </a:r>
            <a:br>
              <a:rPr lang="ru-RU" sz="2000" dirty="0" smtClean="0"/>
            </a:br>
            <a:r>
              <a:rPr lang="ru-RU" sz="2000" dirty="0" smtClean="0"/>
              <a:t>Внутри стены можно покрасить своими руками в любой понравившейся цвет или оклеить обоями, а снаружи здание можно обшить сайдингом, блок хаусом, имитацией бруса, искусственным или натуральным камнем или просто  покрасить.</a:t>
            </a:r>
            <a:r>
              <a:rPr lang="ru-RU" sz="1800" dirty="0" smtClean="0"/>
              <a:t/>
            </a:r>
            <a:br>
              <a:rPr lang="ru-RU" sz="1800" dirty="0" smtClean="0"/>
            </a:br>
            <a:r>
              <a:rPr lang="ru-RU" sz="1400" dirty="0" smtClean="0"/>
              <a:t> </a:t>
            </a:r>
            <a:endParaRPr lang="ru-RU" sz="1400" dirty="0"/>
          </a:p>
        </p:txBody>
      </p:sp>
      <p:sp>
        <p:nvSpPr>
          <p:cNvPr id="3" name="Текст 2"/>
          <p:cNvSpPr>
            <a:spLocks noGrp="1"/>
          </p:cNvSpPr>
          <p:nvPr>
            <p:ph type="body" idx="1"/>
          </p:nvPr>
        </p:nvSpPr>
        <p:spPr>
          <a:xfrm>
            <a:off x="457200" y="2354158"/>
            <a:ext cx="4040188" cy="639762"/>
          </a:xfrm>
        </p:spPr>
        <p:txBody>
          <a:bodyPr>
            <a:normAutofit/>
          </a:bodyPr>
          <a:lstStyle/>
          <a:p>
            <a:pPr algn="ctr"/>
            <a:r>
              <a:rPr lang="ru-RU" sz="1800" u="sng" dirty="0" smtClean="0"/>
              <a:t>Отделка дома цокольным сайдингом</a:t>
            </a:r>
            <a:endParaRPr lang="ru-RU" sz="1800" u="sng" dirty="0"/>
          </a:p>
        </p:txBody>
      </p:sp>
      <p:sp>
        <p:nvSpPr>
          <p:cNvPr id="5" name="Текст 4"/>
          <p:cNvSpPr>
            <a:spLocks noGrp="1"/>
          </p:cNvSpPr>
          <p:nvPr>
            <p:ph type="body" sz="quarter" idx="3"/>
          </p:nvPr>
        </p:nvSpPr>
        <p:spPr>
          <a:xfrm>
            <a:off x="4626885" y="2354158"/>
            <a:ext cx="4041775" cy="639762"/>
          </a:xfrm>
        </p:spPr>
        <p:txBody>
          <a:bodyPr>
            <a:normAutofit/>
          </a:bodyPr>
          <a:lstStyle/>
          <a:p>
            <a:pPr algn="ctr"/>
            <a:r>
              <a:rPr lang="ru-RU" sz="1800" u="sng" dirty="0" smtClean="0"/>
              <a:t>Отделка дома блок хаусом</a:t>
            </a:r>
            <a:endParaRPr lang="ru-RU" sz="1800" u="sng" dirty="0"/>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2084" y="3284984"/>
            <a:ext cx="4043913" cy="3032935"/>
          </a:xfrm>
        </p:spPr>
      </p:pic>
      <p:pic>
        <p:nvPicPr>
          <p:cNvPr id="8" name="Объект 7"/>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568371" y="3284984"/>
            <a:ext cx="4041775" cy="2989229"/>
          </a:xfrm>
        </p:spPr>
      </p:pic>
    </p:spTree>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562074"/>
          </a:xfrm>
        </p:spPr>
        <p:txBody>
          <a:bodyPr>
            <a:normAutofit/>
          </a:bodyPr>
          <a:lstStyle/>
          <a:p>
            <a:r>
              <a:rPr lang="ru-RU" sz="2400" b="1" u="sng" dirty="0" smtClean="0"/>
              <a:t>Внутренняя отделка помещений</a:t>
            </a:r>
            <a:endParaRPr lang="ru-RU" sz="2400" b="1" u="sng" dirty="0"/>
          </a:p>
        </p:txBody>
      </p:sp>
      <p:sp>
        <p:nvSpPr>
          <p:cNvPr id="3" name="Текст 2"/>
          <p:cNvSpPr>
            <a:spLocks noGrp="1"/>
          </p:cNvSpPr>
          <p:nvPr>
            <p:ph type="body" idx="1"/>
          </p:nvPr>
        </p:nvSpPr>
        <p:spPr>
          <a:xfrm>
            <a:off x="531812" y="686731"/>
            <a:ext cx="4040188" cy="480230"/>
          </a:xfrm>
        </p:spPr>
        <p:txBody>
          <a:bodyPr>
            <a:normAutofit/>
          </a:bodyPr>
          <a:lstStyle/>
          <a:p>
            <a:pPr algn="ctr"/>
            <a:r>
              <a:rPr lang="ru-RU" sz="1800" u="sng" dirty="0" smtClean="0"/>
              <a:t>Комбинированная отделка</a:t>
            </a:r>
            <a:endParaRPr lang="ru-RU" sz="1800" u="sng" dirty="0"/>
          </a:p>
        </p:txBody>
      </p:sp>
      <p:sp>
        <p:nvSpPr>
          <p:cNvPr id="5" name="Текст 4"/>
          <p:cNvSpPr>
            <a:spLocks noGrp="1"/>
          </p:cNvSpPr>
          <p:nvPr>
            <p:ph type="body" sz="quarter" idx="3"/>
          </p:nvPr>
        </p:nvSpPr>
        <p:spPr>
          <a:xfrm>
            <a:off x="4572000" y="732482"/>
            <a:ext cx="4041775" cy="434479"/>
          </a:xfrm>
        </p:spPr>
        <p:txBody>
          <a:bodyPr>
            <a:normAutofit/>
          </a:bodyPr>
          <a:lstStyle/>
          <a:p>
            <a:pPr algn="ctr"/>
            <a:r>
              <a:rPr lang="ru-RU" sz="1800" u="sng" dirty="0" smtClean="0"/>
              <a:t>Шпаклевка стен</a:t>
            </a:r>
            <a:endParaRPr lang="ru-RU" sz="1800" u="sng" dirty="0"/>
          </a:p>
        </p:txBody>
      </p:sp>
      <p:sp>
        <p:nvSpPr>
          <p:cNvPr id="7" name="Текст 2"/>
          <p:cNvSpPr txBox="1">
            <a:spLocks/>
          </p:cNvSpPr>
          <p:nvPr/>
        </p:nvSpPr>
        <p:spPr>
          <a:xfrm>
            <a:off x="1475656" y="5805264"/>
            <a:ext cx="6264695" cy="48023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itchFamily="34" charset="0"/>
              <a:buNone/>
              <a:defRPr sz="2400" b="1"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pPr algn="ctr"/>
            <a:r>
              <a:rPr lang="ru-RU" sz="1800" b="0" dirty="0" smtClean="0"/>
              <a:t>Прекрасная адгезия к любым отделочным материалам</a:t>
            </a:r>
            <a:endParaRPr lang="ru-RU" sz="1800" b="0" dirty="0"/>
          </a:p>
        </p:txBody>
      </p:sp>
      <p:pic>
        <p:nvPicPr>
          <p:cNvPr id="8" name="Объект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1812" y="2420888"/>
            <a:ext cx="3999524" cy="3459510"/>
          </a:xfrm>
        </p:spPr>
      </p:pic>
      <p:pic>
        <p:nvPicPr>
          <p:cNvPr id="10" name="Объект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45025" y="2420639"/>
            <a:ext cx="4041775" cy="3459759"/>
          </a:xfrm>
        </p:spPr>
      </p:pic>
    </p:spTree>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430993" cy="490066"/>
          </a:xfrm>
        </p:spPr>
        <p:txBody>
          <a:bodyPr>
            <a:noAutofit/>
          </a:bodyPr>
          <a:lstStyle/>
          <a:p>
            <a:r>
              <a:rPr lang="ru-RU" sz="2400" b="1" dirty="0" smtClean="0"/>
              <a:t>Вариант многоквартирного дома</a:t>
            </a:r>
            <a:endParaRPr lang="ru-RU" sz="2400" b="1" dirty="0"/>
          </a:p>
        </p:txBody>
      </p:sp>
      <p:pic>
        <p:nvPicPr>
          <p:cNvPr id="4" name="Объект 3"/>
          <p:cNvPicPr>
            <a:picLocks noGrp="1" noChangeAspect="1"/>
          </p:cNvPicPr>
          <p:nvPr>
            <p:ph idx="1"/>
          </p:nvPr>
        </p:nvPicPr>
        <p:blipFill>
          <a:blip r:embed="rId2"/>
          <a:stretch>
            <a:fillRect/>
          </a:stretch>
        </p:blipFill>
        <p:spPr>
          <a:xfrm>
            <a:off x="524922" y="587557"/>
            <a:ext cx="7998946" cy="6199667"/>
          </a:xfrm>
          <a:prstGeom prst="rect">
            <a:avLst/>
          </a:prstGeom>
        </p:spPr>
      </p:pic>
    </p:spTree>
    <p:extLst>
      <p:ext uri="{BB962C8B-B14F-4D97-AF65-F5344CB8AC3E}">
        <p14:creationId xmlns:p14="http://schemas.microsoft.com/office/powerpoint/2010/main" val="910224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sippanelstroy.ru/wp-content/uploads/2016/04/derevnya-lavrovo-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233937">
            <a:off x="2316601" y="1306011"/>
            <a:ext cx="4531464" cy="275664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ippanelstroy.ru/wp-content/uploads/2016/11/Individualnyj-844-2.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4221088"/>
            <a:ext cx="3474475" cy="240913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ndividualnyj-84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4221087"/>
            <a:ext cx="4680520" cy="2409131"/>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a:spLocks noGrp="1"/>
          </p:cNvSpPr>
          <p:nvPr>
            <p:ph type="title"/>
          </p:nvPr>
        </p:nvSpPr>
        <p:spPr>
          <a:xfrm>
            <a:off x="323528" y="116632"/>
            <a:ext cx="8430993" cy="490066"/>
          </a:xfrm>
        </p:spPr>
        <p:txBody>
          <a:bodyPr>
            <a:noAutofit/>
          </a:bodyPr>
          <a:lstStyle/>
          <a:p>
            <a:r>
              <a:rPr lang="ru-RU" sz="2400" b="1" dirty="0" smtClean="0"/>
              <a:t>Вариант индивидуального жилого дома</a:t>
            </a:r>
            <a:endParaRPr lang="ru-RU" sz="2400" b="1" dirty="0"/>
          </a:p>
        </p:txBody>
      </p:sp>
    </p:spTree>
    <p:extLst>
      <p:ext uri="{BB962C8B-B14F-4D97-AF65-F5344CB8AC3E}">
        <p14:creationId xmlns:p14="http://schemas.microsoft.com/office/powerpoint/2010/main" val="416764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784976" cy="6678751"/>
          </a:xfrm>
          <a:prstGeom prst="rect">
            <a:avLst/>
          </a:prstGeom>
        </p:spPr>
        <p:txBody>
          <a:bodyPr wrap="square">
            <a:spAutoFit/>
          </a:bodyPr>
          <a:lstStyle/>
          <a:p>
            <a:pPr algn="ctr"/>
            <a:r>
              <a:rPr lang="en-US" sz="1200" dirty="0" smtClean="0"/>
              <a:t>   </a:t>
            </a:r>
            <a:r>
              <a:rPr lang="ru-RU" sz="2400" b="1" u="sng" dirty="0" err="1" smtClean="0"/>
              <a:t>Эконмия</a:t>
            </a:r>
            <a:r>
              <a:rPr lang="ru-RU" sz="2400" b="1" u="sng" dirty="0" smtClean="0"/>
              <a:t> энергии</a:t>
            </a:r>
          </a:p>
          <a:p>
            <a:pPr algn="ctr"/>
            <a:endParaRPr lang="ru-RU" sz="900" b="1" u="sng" dirty="0" smtClean="0"/>
          </a:p>
          <a:p>
            <a:r>
              <a:rPr lang="ru-RU" sz="2000" dirty="0" smtClean="0"/>
              <a:t>Нужно учесть, что дом из СИП панелей быстро прогревается за счет малой теплоемкости стен.</a:t>
            </a:r>
            <a:br>
              <a:rPr lang="ru-RU" sz="2000" dirty="0" smtClean="0"/>
            </a:br>
            <a:r>
              <a:rPr lang="ru-RU" sz="2000" dirty="0" smtClean="0"/>
              <a:t>Дом с массивными каменными стенами протопить сложнее. Из-за низкой теплопроводности стен сохраняется тепло в «канадском доме» лучше: даже в сильный мороз при выключенном отоплении за сутки температура внутри помещения падает всего на пару градусов (при перекрытой вентиляции) !  Тоже самое можно сказать о кондиционировании дома в жару. В «Канадском доме» комфортно в любое время года.</a:t>
            </a:r>
            <a:br>
              <a:rPr lang="ru-RU" sz="2000" dirty="0" smtClean="0"/>
            </a:br>
            <a:r>
              <a:rPr lang="ru-RU" sz="2000" dirty="0" smtClean="0"/>
              <a:t>  Испытания показали, что в местах соединения плит (при правильном, профессиональном монтаже) нет участков недогрева. Это отличает СИП от деревянных стен, где, как выяснилось при проверке, каждый гвоздь создает холодное пятно.</a:t>
            </a:r>
            <a:br>
              <a:rPr lang="ru-RU" sz="2000" dirty="0" smtClean="0"/>
            </a:br>
            <a:r>
              <a:rPr lang="ru-RU" sz="2000" dirty="0" smtClean="0"/>
              <a:t>  Преимущество СИП в том, что они почти полностью исключают участки недогрева, тем самым создавая более комфортные условия для жизни.</a:t>
            </a:r>
          </a:p>
          <a:p>
            <a:r>
              <a:rPr lang="ru-RU" sz="2000" dirty="0"/>
              <a:t> Даже по самым скромным расчетам, чтобы обогревать </a:t>
            </a:r>
            <a:r>
              <a:rPr lang="ru-RU" sz="2000" dirty="0" smtClean="0"/>
              <a:t>дом из СИП панелей, </a:t>
            </a:r>
            <a:r>
              <a:rPr lang="ru-RU" sz="2000" dirty="0"/>
              <a:t>требуется на 50% меньше ресурсов, чем для традиционного здания с самой современной системой фасада. Соответственно это делает дом намного практичнее, так как цены на энергоносители постоянно возрастают, и соответственно увеличивается плата за коммунальные услуги.</a:t>
            </a:r>
          </a:p>
        </p:txBody>
      </p:sp>
    </p:spTree>
  </p:cSld>
  <p:clrMapOvr>
    <a:masterClrMapping/>
  </p:clrMapOvr>
  <p:transition>
    <p:dissolv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79512" y="260648"/>
            <a:ext cx="8784976" cy="490066"/>
          </a:xfrm>
        </p:spPr>
        <p:txBody>
          <a:bodyPr>
            <a:noAutofit/>
          </a:bodyPr>
          <a:lstStyle/>
          <a:p>
            <a:r>
              <a:rPr lang="ru-RU" sz="2400" b="1" dirty="0" smtClean="0"/>
              <a:t>Вариант индивидуального жилого дома бизнес класса</a:t>
            </a:r>
            <a:endParaRPr lang="ru-RU" sz="2400" b="1" dirty="0"/>
          </a:p>
        </p:txBody>
      </p:sp>
      <p:pic>
        <p:nvPicPr>
          <p:cNvPr id="3076" name="Picture 4" descr="http://sippanelstroy.ru/wp-content/uploads/2016/11/Individualnyj-155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115685"/>
            <a:ext cx="3672409" cy="2553675"/>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ppanelstroy.ru/wp-content/uploads/2016/11/Individualnyj-1557-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121657"/>
            <a:ext cx="3894489" cy="2547703"/>
          </a:xfrm>
          <a:prstGeom prst="rect">
            <a:avLst/>
          </a:prstGeom>
          <a:noFill/>
          <a:extLst>
            <a:ext uri="{909E8E84-426E-40DD-AFC4-6F175D3DCCD1}">
              <a14:hiddenFill xmlns:a14="http://schemas.microsoft.com/office/drawing/2010/main">
                <a:solidFill>
                  <a:srgbClr val="FFFFFF"/>
                </a:solidFill>
              </a14:hiddenFill>
            </a:ext>
          </a:extLst>
        </p:spPr>
      </p:pic>
      <p:pic>
        <p:nvPicPr>
          <p:cNvPr id="4" name="Объект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483768" y="1124744"/>
            <a:ext cx="4673070" cy="2826790"/>
          </a:xfrm>
        </p:spPr>
      </p:pic>
    </p:spTree>
    <p:extLst>
      <p:ext uri="{BB962C8B-B14F-4D97-AF65-F5344CB8AC3E}">
        <p14:creationId xmlns:p14="http://schemas.microsoft.com/office/powerpoint/2010/main" val="1428243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418058"/>
          </a:xfrm>
        </p:spPr>
        <p:txBody>
          <a:bodyPr>
            <a:noAutofit/>
          </a:bodyPr>
          <a:lstStyle/>
          <a:p>
            <a:r>
              <a:rPr lang="ru-RU" sz="2400" b="1" dirty="0" smtClean="0"/>
              <a:t>Овощехранилище</a:t>
            </a:r>
            <a:endParaRPr lang="ru-RU" sz="24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907939"/>
            <a:ext cx="3528955" cy="2592288"/>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908720"/>
            <a:ext cx="3741069" cy="2592288"/>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2787" y="3873476"/>
            <a:ext cx="8538052" cy="2291828"/>
          </a:xfrm>
          <a:prstGeom prst="rect">
            <a:avLst/>
          </a:prstGeom>
        </p:spPr>
      </p:pic>
    </p:spTree>
    <p:extLst>
      <p:ext uri="{BB962C8B-B14F-4D97-AF65-F5344CB8AC3E}">
        <p14:creationId xmlns:p14="http://schemas.microsoft.com/office/powerpoint/2010/main" val="1476075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763688" y="13962"/>
            <a:ext cx="5486400" cy="566738"/>
          </a:xfrm>
        </p:spPr>
        <p:txBody>
          <a:bodyPr>
            <a:noAutofit/>
          </a:bodyPr>
          <a:lstStyle/>
          <a:p>
            <a:pPr algn="ctr"/>
            <a:r>
              <a:rPr lang="ru-RU" sz="2400" dirty="0" smtClean="0"/>
              <a:t>/Овощехранилище фото/</a:t>
            </a:r>
            <a:endParaRPr lang="ru-RU" sz="2400" dirty="0"/>
          </a:p>
        </p:txBody>
      </p:sp>
      <p:sp>
        <p:nvSpPr>
          <p:cNvPr id="6" name="Текст 5"/>
          <p:cNvSpPr>
            <a:spLocks noGrp="1"/>
          </p:cNvSpPr>
          <p:nvPr>
            <p:ph type="body" sz="half" idx="2"/>
          </p:nvPr>
        </p:nvSpPr>
        <p:spPr>
          <a:xfrm>
            <a:off x="880558" y="3297013"/>
            <a:ext cx="3355776" cy="547153"/>
          </a:xfrm>
        </p:spPr>
        <p:txBody>
          <a:bodyPr>
            <a:normAutofit lnSpcReduction="10000"/>
          </a:bodyPr>
          <a:lstStyle/>
          <a:p>
            <a:pPr algn="ctr"/>
            <a:r>
              <a:rPr lang="ru-RU" dirty="0" smtClean="0"/>
              <a:t>Возможность строительства в любом</a:t>
            </a:r>
          </a:p>
          <a:p>
            <a:pPr algn="ctr"/>
            <a:r>
              <a:rPr lang="ru-RU" dirty="0" smtClean="0"/>
              <a:t> удобном месте</a:t>
            </a:r>
          </a:p>
          <a:p>
            <a:pPr algn="ctr"/>
            <a:endParaRPr lang="ru-RU" dirty="0"/>
          </a:p>
        </p:txBody>
      </p:sp>
      <p:sp>
        <p:nvSpPr>
          <p:cNvPr id="13" name="Текст 5"/>
          <p:cNvSpPr txBox="1">
            <a:spLocks/>
          </p:cNvSpPr>
          <p:nvPr/>
        </p:nvSpPr>
        <p:spPr>
          <a:xfrm>
            <a:off x="5020094" y="3297012"/>
            <a:ext cx="3355776" cy="547153"/>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algn="ctr"/>
            <a:r>
              <a:rPr lang="ru-RU" dirty="0" smtClean="0"/>
              <a:t>Минимальные затраты на поддержание необходимой температуры</a:t>
            </a:r>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147" y="4016531"/>
            <a:ext cx="3558021" cy="2358777"/>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211" y="714389"/>
            <a:ext cx="3331354" cy="2397142"/>
          </a:xfrm>
          <a:prstGeom prst="rect">
            <a:avLst/>
          </a:prstGeo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7707" y="3984186"/>
            <a:ext cx="3558021" cy="2397142"/>
          </a:xfrm>
          <a:prstGeom prst="rect">
            <a:avLst/>
          </a:prstGeom>
        </p:spPr>
      </p:pic>
    </p:spTree>
    <p:extLst>
      <p:ext uri="{BB962C8B-B14F-4D97-AF65-F5344CB8AC3E}">
        <p14:creationId xmlns:p14="http://schemas.microsoft.com/office/powerpoint/2010/main" val="442590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30623"/>
            <a:ext cx="8229600" cy="490066"/>
          </a:xfrm>
        </p:spPr>
        <p:txBody>
          <a:bodyPr>
            <a:normAutofit/>
          </a:bodyPr>
          <a:lstStyle/>
          <a:p>
            <a:r>
              <a:rPr lang="ru-RU" sz="2400" b="1" dirty="0" smtClean="0"/>
              <a:t>Конюшня</a:t>
            </a:r>
            <a:endParaRPr lang="ru-RU" sz="2400" b="1" dirty="0"/>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29638" y="745604"/>
            <a:ext cx="3368540" cy="2467372"/>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016" y="899170"/>
            <a:ext cx="4259627" cy="2160240"/>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656" y="3573016"/>
            <a:ext cx="7748688" cy="2389839"/>
          </a:xfrm>
          <a:prstGeom prst="rect">
            <a:avLst/>
          </a:prstGeom>
        </p:spPr>
      </p:pic>
    </p:spTree>
    <p:extLst>
      <p:ext uri="{BB962C8B-B14F-4D97-AF65-F5344CB8AC3E}">
        <p14:creationId xmlns:p14="http://schemas.microsoft.com/office/powerpoint/2010/main" val="2878538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418058"/>
          </a:xfrm>
        </p:spPr>
        <p:txBody>
          <a:bodyPr>
            <a:noAutofit/>
          </a:bodyPr>
          <a:lstStyle/>
          <a:p>
            <a:r>
              <a:rPr lang="ru-RU" sz="2400" b="1" dirty="0" smtClean="0"/>
              <a:t>Коровник</a:t>
            </a:r>
            <a:endParaRPr lang="ru-RU" sz="2400" b="1"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980728"/>
            <a:ext cx="3528392" cy="2577086"/>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980728"/>
            <a:ext cx="3515912" cy="2577086"/>
          </a:xfrm>
          <a:prstGeom prst="rect">
            <a:avLst/>
          </a:prstGeom>
        </p:spPr>
      </p:pic>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3931844"/>
            <a:ext cx="7620660" cy="2219136"/>
          </a:xfrm>
          <a:prstGeom prst="rect">
            <a:avLst/>
          </a:prstGeom>
        </p:spPr>
      </p:pic>
    </p:spTree>
    <p:extLst>
      <p:ext uri="{BB962C8B-B14F-4D97-AF65-F5344CB8AC3E}">
        <p14:creationId xmlns:p14="http://schemas.microsoft.com/office/powerpoint/2010/main" val="2963659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400" b="1" dirty="0" smtClean="0"/>
              <a:t>При необходимости </a:t>
            </a:r>
            <a:r>
              <a:rPr lang="ru-RU" sz="2400" b="1" dirty="0"/>
              <a:t>обустройство теплого бетонного </a:t>
            </a:r>
            <a:r>
              <a:rPr lang="ru-RU" sz="2400" b="1" dirty="0" smtClean="0"/>
              <a:t>пола</a:t>
            </a:r>
            <a:endParaRPr lang="ru-RU" sz="2400" b="1" dirty="0"/>
          </a:p>
        </p:txBody>
      </p:sp>
      <p:pic>
        <p:nvPicPr>
          <p:cNvPr id="4" name="Объект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844824"/>
            <a:ext cx="8229600" cy="3672407"/>
          </a:xfrm>
          <a:prstGeom prst="rect">
            <a:avLst/>
          </a:prstGeom>
          <a:noFill/>
          <a:ln>
            <a:noFill/>
          </a:ln>
        </p:spPr>
      </p:pic>
    </p:spTree>
    <p:extLst>
      <p:ext uri="{BB962C8B-B14F-4D97-AF65-F5344CB8AC3E}">
        <p14:creationId xmlns:p14="http://schemas.microsoft.com/office/powerpoint/2010/main" val="1787524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6136" y="180642"/>
            <a:ext cx="8229600" cy="1143000"/>
          </a:xfrm>
        </p:spPr>
        <p:txBody>
          <a:bodyPr>
            <a:normAutofit/>
          </a:bodyPr>
          <a:lstStyle/>
          <a:p>
            <a:r>
              <a:rPr lang="ru-RU" sz="4800" b="1" dirty="0" smtClean="0"/>
              <a:t>контакты</a:t>
            </a:r>
            <a:endParaRPr lang="ru-RU" sz="4800" b="1" dirty="0"/>
          </a:p>
        </p:txBody>
      </p:sp>
      <p:sp>
        <p:nvSpPr>
          <p:cNvPr id="4" name="Объект 3"/>
          <p:cNvSpPr>
            <a:spLocks noGrp="1"/>
          </p:cNvSpPr>
          <p:nvPr>
            <p:ph idx="1"/>
          </p:nvPr>
        </p:nvSpPr>
        <p:spPr>
          <a:xfrm>
            <a:off x="457200" y="1600201"/>
            <a:ext cx="8229600" cy="1431373"/>
          </a:xfrm>
          <a:prstGeom prst="rect">
            <a:avLst/>
          </a:prstGeom>
          <a:noFill/>
        </p:spPr>
        <p:txBody>
          <a:bodyPr wrap="square" lIns="76413" tIns="38205" rIns="76413" bIns="38205">
            <a:spAutoFit/>
          </a:bodyPr>
          <a:lstStyle/>
          <a:p>
            <a:pPr marL="0" indent="0">
              <a:buNone/>
            </a:pPr>
            <a:r>
              <a:rPr lang="ru-RU" sz="4000" b="1" dirty="0"/>
              <a:t>с</a:t>
            </a:r>
            <a:r>
              <a:rPr lang="ru-RU" sz="4000" b="1" dirty="0" smtClean="0"/>
              <a:t>айт:      </a:t>
            </a:r>
            <a:r>
              <a:rPr lang="en-US" sz="4000" b="1" dirty="0" smtClean="0"/>
              <a:t>WWW</a:t>
            </a:r>
            <a:r>
              <a:rPr lang="en-US" sz="4000" b="1" dirty="0"/>
              <a:t>. </a:t>
            </a:r>
            <a:r>
              <a:rPr lang="en-US" sz="4000" b="1" dirty="0" smtClean="0"/>
              <a:t>Sip-haus-stroy.ru</a:t>
            </a:r>
            <a:endParaRPr lang="ru-RU" sz="4000" b="1" dirty="0"/>
          </a:p>
          <a:p>
            <a:pPr marL="0" indent="0">
              <a:buNone/>
            </a:pPr>
            <a:r>
              <a:rPr lang="ru-RU" sz="4000" b="1" dirty="0"/>
              <a:t>п</a:t>
            </a:r>
            <a:r>
              <a:rPr lang="ru-RU" sz="4000" b="1" dirty="0" smtClean="0"/>
              <a:t>очта:   </a:t>
            </a:r>
            <a:r>
              <a:rPr lang="en-US" sz="4000" b="1" dirty="0" smtClean="0"/>
              <a:t> siphausstroy@bk.ru</a:t>
            </a:r>
            <a:endParaRPr lang="ru-RU" sz="4000" b="1" dirty="0"/>
          </a:p>
        </p:txBody>
      </p:sp>
      <p:sp>
        <p:nvSpPr>
          <p:cNvPr id="5" name="TextBox 4"/>
          <p:cNvSpPr txBox="1"/>
          <p:nvPr/>
        </p:nvSpPr>
        <p:spPr>
          <a:xfrm>
            <a:off x="2771800" y="3212976"/>
            <a:ext cx="5454016" cy="3093367"/>
          </a:xfrm>
          <a:prstGeom prst="rect">
            <a:avLst/>
          </a:prstGeom>
          <a:noFill/>
        </p:spPr>
        <p:txBody>
          <a:bodyPr wrap="square" lIns="76413" tIns="38205" rIns="76413" bIns="38205" rtlCol="0">
            <a:spAutoFit/>
          </a:bodyPr>
          <a:lstStyle/>
          <a:p>
            <a:r>
              <a:rPr lang="ru-RU" sz="2800" b="1" dirty="0" smtClean="0"/>
              <a:t>Ростовская обл., Орловский р-он,                                                                                                                 п. Орловский, пер. Почтовый 57                                    </a:t>
            </a:r>
            <a:endParaRPr lang="ru-RU" sz="2800" b="1" dirty="0"/>
          </a:p>
          <a:p>
            <a:r>
              <a:rPr lang="ru-RU" sz="2800" b="1" dirty="0" smtClean="0"/>
              <a:t> +7-988-621-4356</a:t>
            </a:r>
            <a:endParaRPr lang="ru-RU" sz="2800" b="1" dirty="0"/>
          </a:p>
          <a:p>
            <a:r>
              <a:rPr lang="ru-RU" sz="2800" b="1" dirty="0"/>
              <a:t> +</a:t>
            </a:r>
            <a:r>
              <a:rPr lang="ru-RU" sz="2800" b="1" dirty="0" smtClean="0"/>
              <a:t>7-966-083-8248</a:t>
            </a:r>
          </a:p>
          <a:p>
            <a:pPr>
              <a:lnSpc>
                <a:spcPct val="150000"/>
              </a:lnSpc>
            </a:pPr>
            <a:r>
              <a:rPr lang="ru-RU" sz="2800" b="1" dirty="0" smtClean="0"/>
              <a:t> +7-968-478-3382</a:t>
            </a:r>
          </a:p>
          <a:p>
            <a:pPr>
              <a:lnSpc>
                <a:spcPct val="150000"/>
              </a:lnSpc>
            </a:pPr>
            <a:r>
              <a:rPr lang="en-US" sz="2800" b="1" dirty="0" err="1"/>
              <a:t>siphausstroy</a:t>
            </a:r>
            <a:endParaRPr lang="ru-RU" sz="2800" b="1" dirty="0"/>
          </a:p>
        </p:txBody>
      </p:sp>
      <p:sp>
        <p:nvSpPr>
          <p:cNvPr id="3" name="TextBox 2"/>
          <p:cNvSpPr txBox="1"/>
          <p:nvPr/>
        </p:nvSpPr>
        <p:spPr>
          <a:xfrm>
            <a:off x="437737" y="3212976"/>
            <a:ext cx="1637592" cy="2800767"/>
          </a:xfrm>
          <a:prstGeom prst="rect">
            <a:avLst/>
          </a:prstGeom>
          <a:noFill/>
        </p:spPr>
        <p:txBody>
          <a:bodyPr wrap="square" rtlCol="0">
            <a:spAutoFit/>
          </a:bodyPr>
          <a:lstStyle/>
          <a:p>
            <a:r>
              <a:rPr lang="ru-RU" sz="2800" b="1" dirty="0" smtClean="0"/>
              <a:t>Адрес</a:t>
            </a:r>
          </a:p>
          <a:p>
            <a:endParaRPr lang="ru-RU" sz="2800" b="1" dirty="0"/>
          </a:p>
          <a:p>
            <a:r>
              <a:rPr lang="ru-RU" sz="2800" b="1" dirty="0" smtClean="0"/>
              <a:t>Тел.</a:t>
            </a:r>
          </a:p>
          <a:p>
            <a:endParaRPr lang="ru-RU" sz="2800" b="1" dirty="0"/>
          </a:p>
          <a:p>
            <a:endParaRPr lang="ru-RU" sz="2800" b="1" dirty="0" smtClean="0"/>
          </a:p>
          <a:p>
            <a:endParaRPr lang="ru-RU" dirty="0"/>
          </a:p>
          <a:p>
            <a:endParaRPr lang="ru-RU" dirty="0"/>
          </a:p>
        </p:txBody>
      </p:sp>
      <p:pic>
        <p:nvPicPr>
          <p:cNvPr id="6" name="Рисунок 5"/>
          <p:cNvPicPr>
            <a:picLocks noChangeAspect="1"/>
          </p:cNvPicPr>
          <p:nvPr/>
        </p:nvPicPr>
        <p:blipFill>
          <a:blip r:embed="rId2"/>
          <a:stretch>
            <a:fillRect/>
          </a:stretch>
        </p:blipFill>
        <p:spPr>
          <a:xfrm>
            <a:off x="611560" y="5058148"/>
            <a:ext cx="576064" cy="532689"/>
          </a:xfrm>
          <a:prstGeom prst="rect">
            <a:avLst/>
          </a:prstGeom>
        </p:spPr>
      </p:pic>
      <p:pic>
        <p:nvPicPr>
          <p:cNvPr id="7" name="Рисунок 6"/>
          <p:cNvPicPr>
            <a:picLocks noChangeAspect="1"/>
          </p:cNvPicPr>
          <p:nvPr/>
        </p:nvPicPr>
        <p:blipFill>
          <a:blip r:embed="rId3"/>
          <a:stretch>
            <a:fillRect/>
          </a:stretch>
        </p:blipFill>
        <p:spPr>
          <a:xfrm>
            <a:off x="584052" y="5623753"/>
            <a:ext cx="603572" cy="543040"/>
          </a:xfrm>
          <a:prstGeom prst="rect">
            <a:avLst/>
          </a:prstGeom>
        </p:spPr>
      </p:pic>
      <p:cxnSp>
        <p:nvCxnSpPr>
          <p:cNvPr id="9" name="Прямая соединительная линия 8"/>
          <p:cNvCxnSpPr/>
          <p:nvPr/>
        </p:nvCxnSpPr>
        <p:spPr>
          <a:xfrm>
            <a:off x="486136" y="4077072"/>
            <a:ext cx="7739680" cy="0"/>
          </a:xfrm>
          <a:prstGeom prst="line">
            <a:avLst/>
          </a:prstGeom>
        </p:spPr>
        <p:style>
          <a:lnRef idx="3">
            <a:schemeClr val="dk1"/>
          </a:lnRef>
          <a:fillRef idx="0">
            <a:schemeClr val="dk1"/>
          </a:fillRef>
          <a:effectRef idx="2">
            <a:schemeClr val="dk1"/>
          </a:effectRef>
          <a:fontRef idx="minor">
            <a:schemeClr val="tx1"/>
          </a:fontRef>
        </p:style>
      </p:cxnSp>
      <p:cxnSp>
        <p:nvCxnSpPr>
          <p:cNvPr id="11" name="Прямая соединительная линия 10"/>
          <p:cNvCxnSpPr/>
          <p:nvPr/>
        </p:nvCxnSpPr>
        <p:spPr>
          <a:xfrm flipV="1">
            <a:off x="457200" y="4905097"/>
            <a:ext cx="7788079" cy="1"/>
          </a:xfrm>
          <a:prstGeom prst="line">
            <a:avLst/>
          </a:prstGeom>
        </p:spPr>
        <p:style>
          <a:lnRef idx="3">
            <a:schemeClr val="dk1"/>
          </a:lnRef>
          <a:fillRef idx="0">
            <a:schemeClr val="dk1"/>
          </a:fillRef>
          <a:effectRef idx="2">
            <a:schemeClr val="dk1"/>
          </a:effectRef>
          <a:fontRef idx="minor">
            <a:schemeClr val="tx1"/>
          </a:fontRef>
        </p:style>
      </p:cxnSp>
      <p:cxnSp>
        <p:nvCxnSpPr>
          <p:cNvPr id="13" name="Прямая соединительная линия 12"/>
          <p:cNvCxnSpPr/>
          <p:nvPr/>
        </p:nvCxnSpPr>
        <p:spPr>
          <a:xfrm>
            <a:off x="437737" y="5623753"/>
            <a:ext cx="7788079"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330716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692696"/>
            <a:ext cx="8229600" cy="1143000"/>
          </a:xfrm>
        </p:spPr>
        <p:txBody>
          <a:bodyPr>
            <a:normAutofit fontScale="90000"/>
          </a:bodyPr>
          <a:lstStyle/>
          <a:p>
            <a:r>
              <a:rPr lang="ru-RU" sz="2700" b="1" u="sng" dirty="0" smtClean="0"/>
              <a:t> Прочность </a:t>
            </a:r>
            <a:r>
              <a:rPr lang="ru-RU" sz="1200" dirty="0" smtClean="0"/>
              <a:t/>
            </a:r>
            <a:br>
              <a:rPr lang="ru-RU" sz="1200" dirty="0" smtClean="0"/>
            </a:br>
            <a:r>
              <a:rPr lang="ru-RU" sz="1800" dirty="0" smtClean="0"/>
              <a:t>Не жалейте свой дом- в этом нет никакой необходимости! Здание из СИП панелей не только выдержит любые внешние воздействия, но и позволит Вам не задумываться о безопасности, планируя «внутренность» вашего жилища. В такие здания Вы смело можете установить камин или повесить на стену полки под фамильную библиотеку!</a:t>
            </a:r>
            <a:br>
              <a:rPr lang="ru-RU" sz="1800" dirty="0" smtClean="0"/>
            </a:br>
            <a:r>
              <a:rPr lang="ru-RU" sz="1800" dirty="0" smtClean="0"/>
              <a:t>Здания из СИП доказали свою устойчивость к ураганам и землетрясениям. Их сейсмоустойчивость позволяет чувствовать себя в безопасности при землетрясении до 9 баллов. В последние годы производители СИП сильно увеличили объемы своих продаж в Японии, в значительной мере благодаря их способности противостоять землетрясениям. </a:t>
            </a:r>
            <a:endParaRPr lang="ru-RU" sz="1300" dirty="0"/>
          </a:p>
        </p:txBody>
      </p:sp>
      <p:sp>
        <p:nvSpPr>
          <p:cNvPr id="3" name="Текст 2"/>
          <p:cNvSpPr>
            <a:spLocks noGrp="1"/>
          </p:cNvSpPr>
          <p:nvPr>
            <p:ph type="body" idx="1"/>
          </p:nvPr>
        </p:nvSpPr>
        <p:spPr>
          <a:xfrm>
            <a:off x="74612" y="2780928"/>
            <a:ext cx="4507732" cy="1637704"/>
          </a:xfrm>
        </p:spPr>
        <p:txBody>
          <a:bodyPr>
            <a:normAutofit/>
          </a:bodyPr>
          <a:lstStyle/>
          <a:p>
            <a:r>
              <a:rPr lang="ru-RU" sz="1600" dirty="0" smtClean="0"/>
              <a:t> Благодаря монолитному склеиванию панелей СИП посредством прессовки, одна такая панель, шириной 1,25 м может выдержать нагрузку до 7-ми тонн и поперечную нагрузку более 2-х тонн на 1м</a:t>
            </a:r>
            <a:r>
              <a:rPr lang="ru-RU" sz="1600" baseline="30000" dirty="0" smtClean="0"/>
              <a:t>2 </a:t>
            </a:r>
            <a:r>
              <a:rPr lang="ru-RU" sz="1600" dirty="0" smtClean="0"/>
              <a:t>! Это в 4 раза прочнее каркасных конструкций!</a:t>
            </a:r>
          </a:p>
          <a:p>
            <a:endParaRPr lang="ru-RU" sz="1600" dirty="0"/>
          </a:p>
        </p:txBody>
      </p:sp>
      <p:sp>
        <p:nvSpPr>
          <p:cNvPr id="5" name="Текст 4"/>
          <p:cNvSpPr>
            <a:spLocks noGrp="1"/>
          </p:cNvSpPr>
          <p:nvPr>
            <p:ph type="body" sz="quarter" idx="3"/>
          </p:nvPr>
        </p:nvSpPr>
        <p:spPr>
          <a:xfrm>
            <a:off x="4644006" y="2303636"/>
            <a:ext cx="4041775" cy="1296144"/>
          </a:xfrm>
        </p:spPr>
        <p:txBody>
          <a:bodyPr>
            <a:normAutofit/>
          </a:bodyPr>
          <a:lstStyle/>
          <a:p>
            <a:r>
              <a:rPr lang="ru-RU" sz="1600" dirty="0" smtClean="0"/>
              <a:t> Строительные  нормы в западных странах допускают строительство зданий из СИП высотой до 5-ти этажей. В России допускается--   3 этажа + мансарда.</a:t>
            </a:r>
            <a:endParaRPr lang="ru-RU" sz="1600" dirty="0"/>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6942" y="4179887"/>
            <a:ext cx="3243072" cy="2011680"/>
          </a:xfrm>
        </p:spPr>
      </p:pic>
      <p:pic>
        <p:nvPicPr>
          <p:cNvPr id="10" name="Объект 9"/>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475742" y="4179886"/>
            <a:ext cx="3843981" cy="1913410"/>
          </a:xfr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218989"/>
            <a:ext cx="8229600" cy="1143000"/>
          </a:xfrm>
        </p:spPr>
        <p:txBody>
          <a:bodyPr>
            <a:normAutofit fontScale="90000"/>
          </a:bodyPr>
          <a:lstStyle/>
          <a:p>
            <a:pPr algn="l"/>
            <a:r>
              <a:rPr lang="ru-RU" sz="1200" dirty="0" smtClean="0"/>
              <a:t/>
            </a:r>
            <a:br>
              <a:rPr lang="ru-RU" sz="1200" dirty="0" smtClean="0"/>
            </a:br>
            <a:r>
              <a:rPr lang="ru-RU" sz="1200" dirty="0" smtClean="0"/>
              <a:t>  </a:t>
            </a:r>
            <a:r>
              <a:rPr lang="ru-RU" sz="1800" dirty="0" smtClean="0"/>
              <a:t>Что касается огнестойкости- без внешней отделки у СИП панелей класс огнестойкости Г5, что соответствует « Деревянному домостроению», при внутренней отделке стен слоем гипсокартона класс огнестойкости изменится на Г3. Это обеспечит сдерживание огня на протяжении одного часа. Дополнительная защита при пожаре обеспечивается антипиреном, который входит в состав каждой СИП панели и придает материалу свойство самозатухания.  Герметичность постройки, плотные стыки панелей препятствуют задымлению помещений и распространению огня.</a:t>
            </a:r>
            <a:br>
              <a:rPr lang="ru-RU" sz="1800" dirty="0" smtClean="0"/>
            </a:br>
            <a:r>
              <a:rPr lang="ru-RU" sz="1800" dirty="0" smtClean="0"/>
              <a:t>  Опасность удушья также снижается в случае нахождения внутри строения- при горении сэндвич- панели выделяют в 7 раз меньше тепловой энергии, чем древесина</a:t>
            </a:r>
            <a:br>
              <a:rPr lang="ru-RU" sz="1800" dirty="0" smtClean="0"/>
            </a:br>
            <a:r>
              <a:rPr lang="ru-RU" sz="1200" dirty="0" smtClean="0"/>
              <a:t> </a:t>
            </a:r>
            <a:br>
              <a:rPr lang="ru-RU" sz="1200" dirty="0" smtClean="0"/>
            </a:br>
            <a:endParaRPr lang="ru-RU" sz="1200" dirty="0"/>
          </a:p>
        </p:txBody>
      </p:sp>
      <p:sp>
        <p:nvSpPr>
          <p:cNvPr id="3" name="Прямоугольник 2"/>
          <p:cNvSpPr/>
          <p:nvPr/>
        </p:nvSpPr>
        <p:spPr>
          <a:xfrm>
            <a:off x="3203848" y="0"/>
            <a:ext cx="2121286" cy="461665"/>
          </a:xfrm>
          <a:prstGeom prst="rect">
            <a:avLst/>
          </a:prstGeom>
        </p:spPr>
        <p:txBody>
          <a:bodyPr wrap="none">
            <a:spAutoFit/>
          </a:bodyPr>
          <a:lstStyle/>
          <a:p>
            <a:r>
              <a:rPr lang="ru-RU" sz="2400" b="1" u="sng" dirty="0">
                <a:solidFill>
                  <a:prstClr val="black"/>
                </a:solidFill>
                <a:ea typeface="+mj-ea"/>
                <a:cs typeface="+mj-cs"/>
              </a:rPr>
              <a:t>Огнестойкость</a:t>
            </a:r>
            <a:endParaRPr lang="ru-RU" sz="2400" dirty="0"/>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76262" y="3429000"/>
            <a:ext cx="2621939" cy="2032003"/>
          </a:xfr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3067" y="1222735"/>
            <a:ext cx="8517632" cy="1354162"/>
          </a:xfrm>
        </p:spPr>
        <p:txBody>
          <a:bodyPr>
            <a:normAutofit fontScale="90000"/>
          </a:bodyPr>
          <a:lstStyle/>
          <a:p>
            <a:pPr algn="l"/>
            <a:r>
              <a:rPr lang="ru-RU" sz="1200" dirty="0" smtClean="0"/>
              <a:t/>
            </a:r>
            <a:br>
              <a:rPr lang="ru-RU" sz="1200" dirty="0" smtClean="0"/>
            </a:br>
            <a:r>
              <a:rPr lang="ru-RU" sz="1200" b="1" dirty="0" smtClean="0"/>
              <a:t> </a:t>
            </a:r>
            <a:r>
              <a:rPr lang="ru-RU" sz="2000" dirty="0" smtClean="0"/>
              <a:t/>
            </a:r>
            <a:br>
              <a:rPr lang="ru-RU" sz="2000" dirty="0" smtClean="0"/>
            </a:br>
            <a:r>
              <a:rPr lang="ru-RU" sz="2000" dirty="0" smtClean="0"/>
              <a:t>Срок эксплуатации </a:t>
            </a:r>
            <a:r>
              <a:rPr lang="ru-RU" sz="2000" dirty="0" err="1" smtClean="0"/>
              <a:t>термодомов</a:t>
            </a:r>
            <a:r>
              <a:rPr lang="ru-RU" sz="2000" dirty="0" smtClean="0"/>
              <a:t> из СИП панелей действительно составляет минимум- 80 лет. Это обусловлено, во первых , высокими эксплуатационными качествами пенополистирола: он практически не деформируется с течением времени, погодных условий и прочих воздействий, а также не подвержен гниению благодаря его не биологической природе. ОСП плиты также пропитаны водоотталкивающим составом, что полностью предотвращает впитываемость влаги и, соответственно, гниение.</a:t>
            </a:r>
            <a:br>
              <a:rPr lang="ru-RU" sz="2000" dirty="0" smtClean="0"/>
            </a:br>
            <a:r>
              <a:rPr lang="ru-RU" sz="2000" dirty="0" smtClean="0"/>
              <a:t>  По этой же причине полностью отсутствует возможность выделения влаги внутри слоев панели- благодаря пористой структуре пенополистирола влага внутри панели не перемещается.</a:t>
            </a:r>
            <a:br>
              <a:rPr lang="ru-RU" sz="2000" dirty="0" smtClean="0"/>
            </a:br>
            <a:endParaRPr lang="ru-RU" sz="2000" dirty="0"/>
          </a:p>
        </p:txBody>
      </p:sp>
      <p:sp>
        <p:nvSpPr>
          <p:cNvPr id="3" name="Прямоугольник 2"/>
          <p:cNvSpPr/>
          <p:nvPr/>
        </p:nvSpPr>
        <p:spPr>
          <a:xfrm>
            <a:off x="3554148" y="54045"/>
            <a:ext cx="2175467" cy="461665"/>
          </a:xfrm>
          <a:prstGeom prst="rect">
            <a:avLst/>
          </a:prstGeom>
        </p:spPr>
        <p:txBody>
          <a:bodyPr wrap="none">
            <a:spAutoFit/>
          </a:bodyPr>
          <a:lstStyle/>
          <a:p>
            <a:r>
              <a:rPr lang="ru-RU" sz="2400" b="1" u="sng" dirty="0">
                <a:solidFill>
                  <a:prstClr val="black"/>
                </a:solidFill>
                <a:ea typeface="+mj-ea"/>
                <a:cs typeface="+mj-cs"/>
              </a:rPr>
              <a:t>Долговечность</a:t>
            </a:r>
            <a:endParaRPr lang="ru-RU" sz="2400" dirty="0"/>
          </a:p>
        </p:txBody>
      </p:sp>
      <p:sp>
        <p:nvSpPr>
          <p:cNvPr id="8" name="Прямоугольник 7"/>
          <p:cNvSpPr/>
          <p:nvPr/>
        </p:nvSpPr>
        <p:spPr>
          <a:xfrm>
            <a:off x="1482107" y="3390386"/>
            <a:ext cx="6319551" cy="338554"/>
          </a:xfrm>
          <a:prstGeom prst="rect">
            <a:avLst/>
          </a:prstGeom>
        </p:spPr>
        <p:txBody>
          <a:bodyPr wrap="none">
            <a:spAutoFit/>
          </a:bodyPr>
          <a:lstStyle/>
          <a:p>
            <a:r>
              <a:rPr lang="ru-RU" sz="1600" b="1" dirty="0" smtClean="0"/>
              <a:t>Строительство рабочего городка по технологии СИП.  Канада 1960г.</a:t>
            </a:r>
            <a:endParaRPr lang="ru-RU" sz="1600" b="1" dirty="0"/>
          </a:p>
        </p:txBody>
      </p:sp>
      <p:pic>
        <p:nvPicPr>
          <p:cNvPr id="7" name="Объект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0744" y="3708724"/>
            <a:ext cx="4302273" cy="2804160"/>
          </a:xfr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628800"/>
            <a:ext cx="8229600" cy="1143000"/>
          </a:xfrm>
        </p:spPr>
        <p:txBody>
          <a:bodyPr>
            <a:normAutofit fontScale="90000"/>
          </a:bodyPr>
          <a:lstStyle/>
          <a:p>
            <a:pPr algn="l"/>
            <a:r>
              <a:rPr lang="ru-RU" sz="3100" b="1" dirty="0" smtClean="0"/>
              <a:t>                                                                                             </a:t>
            </a:r>
            <a:r>
              <a:rPr lang="ru-RU" sz="3100" dirty="0" smtClean="0"/>
              <a:t/>
            </a:r>
            <a:br>
              <a:rPr lang="ru-RU" sz="3100" dirty="0" smtClean="0"/>
            </a:br>
            <a:r>
              <a:rPr lang="ru-RU" sz="3100" dirty="0" smtClean="0"/>
              <a:t/>
            </a:r>
            <a:br>
              <a:rPr lang="ru-RU" sz="3100" dirty="0" smtClean="0"/>
            </a:br>
            <a:r>
              <a:rPr lang="ru-RU" sz="3100" dirty="0"/>
              <a:t/>
            </a:r>
            <a:br>
              <a:rPr lang="ru-RU" sz="3100" dirty="0"/>
            </a:br>
            <a:r>
              <a:rPr lang="ru-RU" sz="3100" dirty="0" smtClean="0"/>
              <a:t/>
            </a:r>
            <a:br>
              <a:rPr lang="ru-RU" sz="3100" dirty="0" smtClean="0"/>
            </a:br>
            <a:r>
              <a:rPr lang="ru-RU" sz="3100" dirty="0"/>
              <a:t/>
            </a:r>
            <a:br>
              <a:rPr lang="ru-RU" sz="3100" dirty="0"/>
            </a:br>
            <a:r>
              <a:rPr lang="ru-RU" sz="3100" dirty="0" smtClean="0"/>
              <a:t>  </a:t>
            </a:r>
            <a:r>
              <a:rPr lang="ru-RU" sz="1800" dirty="0" smtClean="0"/>
              <a:t>Экологичность  СИП панелей чрезвычайно высока не только в сравнении с другими видами аналогичных стройматериалов, но и сама по себе, удовлетворяя самым высоким требованиям экологической безопасности.</a:t>
            </a:r>
            <a:br>
              <a:rPr lang="ru-RU" sz="1800" dirty="0" smtClean="0"/>
            </a:br>
            <a:r>
              <a:rPr lang="ru-RU" sz="1800" dirty="0" smtClean="0"/>
              <a:t>  Сандвич- панель состоит из </a:t>
            </a:r>
            <a:r>
              <a:rPr lang="en-US" sz="1800" dirty="0" smtClean="0"/>
              <a:t>OSB </a:t>
            </a:r>
            <a:r>
              <a:rPr lang="ru-RU" sz="1800" dirty="0" smtClean="0"/>
              <a:t>плит и слоя пенополистирола. </a:t>
            </a:r>
            <a:r>
              <a:rPr lang="en-US" sz="1800" dirty="0" smtClean="0"/>
              <a:t>OSB </a:t>
            </a:r>
            <a:r>
              <a:rPr lang="ru-RU" sz="1800" dirty="0" smtClean="0"/>
              <a:t>плита, в свою очередь, на 90% содержит древесную стружку, полученную при санитарной вырубке леса. Остальные 10% составляют натуральные смолы, наполнители,  отвердители и соль борной кислоты, которая усиливает защитные свойства </a:t>
            </a:r>
            <a:r>
              <a:rPr lang="en-US" sz="1800" dirty="0" smtClean="0"/>
              <a:t>OSB</a:t>
            </a:r>
            <a:r>
              <a:rPr lang="ru-RU" sz="1800" dirty="0" smtClean="0"/>
              <a:t>. Из аналогичных плит изготавливается тара для фруктов, овощей и других продуктов питания.</a:t>
            </a:r>
            <a:br>
              <a:rPr lang="ru-RU" sz="1800" dirty="0" smtClean="0"/>
            </a:br>
            <a:r>
              <a:rPr lang="ru-RU" sz="1800" dirty="0" smtClean="0"/>
              <a:t> Пенополистирол производится из экологически безопасного вещества- стирола, использование которого совершенно не ограничено и не производит никакого пагубного воздействия на окружающую среду и человека. Данный материал гипоаллергенен, значительный объем мирового производства пенополистирола идет на изготовление пищевой упаковки и посуды.</a:t>
            </a:r>
            <a:br>
              <a:rPr lang="ru-RU" sz="1800" dirty="0" smtClean="0"/>
            </a:br>
            <a:r>
              <a:rPr lang="ru-RU" sz="1800" dirty="0" smtClean="0"/>
              <a:t>  Как Пенополистирол, так и вся сэндвич- панель не выделяют в атмосферу вредные вещества- именно по этому их используют для строительства, в том числе, социальных и медицинских учреждений.</a:t>
            </a:r>
            <a:endParaRPr lang="ru-RU" sz="1800" dirty="0"/>
          </a:p>
        </p:txBody>
      </p:sp>
      <p:sp>
        <p:nvSpPr>
          <p:cNvPr id="3" name="Прямоугольник 2"/>
          <p:cNvSpPr/>
          <p:nvPr/>
        </p:nvSpPr>
        <p:spPr>
          <a:xfrm>
            <a:off x="3148809" y="0"/>
            <a:ext cx="2149050" cy="461665"/>
          </a:xfrm>
          <a:prstGeom prst="rect">
            <a:avLst/>
          </a:prstGeom>
        </p:spPr>
        <p:txBody>
          <a:bodyPr wrap="none">
            <a:spAutoFit/>
          </a:bodyPr>
          <a:lstStyle/>
          <a:p>
            <a:r>
              <a:rPr lang="ru-RU" sz="2400" b="1" u="sng" dirty="0" err="1">
                <a:solidFill>
                  <a:prstClr val="black"/>
                </a:solidFill>
                <a:ea typeface="+mj-ea"/>
                <a:cs typeface="+mj-cs"/>
              </a:rPr>
              <a:t>Экологичность</a:t>
            </a:r>
            <a:endParaRPr lang="ru-RU" sz="2400" dirty="0"/>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412776"/>
            <a:ext cx="8229600" cy="1143000"/>
          </a:xfrm>
        </p:spPr>
        <p:txBody>
          <a:bodyPr>
            <a:noAutofit/>
          </a:bodyPr>
          <a:lstStyle/>
          <a:p>
            <a:pPr algn="l"/>
            <a:r>
              <a:rPr lang="ru-RU" sz="2400" b="1" dirty="0" smtClean="0"/>
              <a:t>  </a:t>
            </a:r>
            <a:r>
              <a:rPr lang="ru-RU" sz="1400" dirty="0"/>
              <a:t/>
            </a:r>
            <a:br>
              <a:rPr lang="ru-RU" sz="1400" dirty="0"/>
            </a:br>
            <a:r>
              <a:rPr lang="ru-RU" sz="1600" dirty="0" smtClean="0"/>
              <a:t>   Для </a:t>
            </a:r>
            <a:r>
              <a:rPr lang="ru-RU" sz="1600" dirty="0"/>
              <a:t>начала, как и во время строительства любого дома, необходимо возвести фундамент </a:t>
            </a:r>
            <a:r>
              <a:rPr lang="ru-RU" sz="1600" dirty="0" smtClean="0"/>
              <a:t>. </a:t>
            </a:r>
            <a:r>
              <a:rPr lang="ru-RU" sz="1600" dirty="0"/>
              <a:t>Самым подходящим в данном случае является основание из винтовых свай. Соорудить такой фундамент при желании можно очень быстро – на протяжении одного-двух дней. Причем делать это можно как в теплое время года, так и зимой. </a:t>
            </a:r>
            <a:br>
              <a:rPr lang="ru-RU" sz="1600" dirty="0"/>
            </a:br>
            <a:r>
              <a:rPr lang="ru-RU" sz="1600" dirty="0" smtClean="0"/>
              <a:t>   После </a:t>
            </a:r>
            <a:r>
              <a:rPr lang="ru-RU" sz="1600" dirty="0"/>
              <a:t>того как осуществлен монтаж нижнего обвязочного бруса можно переходить к установке перекрытий пола. Делать это необходимо согласно заранее оформленным проектам. Сип панели при этом для усиления гидроизоляционных качеств с одной стороны покрываются гидроизоляционной смесью, например, битумной мастикой. Выкладываются они по всему периметру строения и фиксируются с обеих сторон саморезами, после чего на все соединения панелей наносится монтажная пена, как, например, на фото. После завершения вышеперечисленных работ конструкция зашивается доской по всему периметру.</a:t>
            </a:r>
            <a:br>
              <a:rPr lang="ru-RU" sz="1600" dirty="0"/>
            </a:br>
            <a:r>
              <a:rPr lang="ru-RU" sz="1200" dirty="0"/>
              <a:t/>
            </a:r>
            <a:br>
              <a:rPr lang="ru-RU" sz="1200" dirty="0"/>
            </a:br>
            <a:endParaRPr lang="ru-RU" sz="1200" dirty="0"/>
          </a:p>
        </p:txBody>
      </p:sp>
      <p:sp>
        <p:nvSpPr>
          <p:cNvPr id="3" name="Прямоугольник 2"/>
          <p:cNvSpPr/>
          <p:nvPr/>
        </p:nvSpPr>
        <p:spPr>
          <a:xfrm>
            <a:off x="2821669" y="0"/>
            <a:ext cx="3521349" cy="461665"/>
          </a:xfrm>
          <a:prstGeom prst="rect">
            <a:avLst/>
          </a:prstGeom>
        </p:spPr>
        <p:txBody>
          <a:bodyPr wrap="none">
            <a:spAutoFit/>
          </a:bodyPr>
          <a:lstStyle/>
          <a:p>
            <a:r>
              <a:rPr lang="ru-RU" sz="2400" b="1" u="sng" dirty="0"/>
              <a:t>Возведение фундамента</a:t>
            </a:r>
            <a:endParaRPr lang="ru-RU" sz="2400" dirty="0"/>
          </a:p>
        </p:txBody>
      </p:sp>
      <p:pic>
        <p:nvPicPr>
          <p:cNvPr id="6" name="Объект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82345" y="3710219"/>
            <a:ext cx="4217249" cy="3031147"/>
          </a:xfrm>
        </p:spPr>
      </p:pic>
      <p:pic>
        <p:nvPicPr>
          <p:cNvPr id="9" name="Объект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726301" y="3710218"/>
            <a:ext cx="4032508" cy="3031147"/>
          </a:xfr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48680"/>
            <a:ext cx="8229600" cy="1143000"/>
          </a:xfrm>
        </p:spPr>
        <p:txBody>
          <a:bodyPr>
            <a:noAutofit/>
          </a:bodyPr>
          <a:lstStyle/>
          <a:p>
            <a:r>
              <a:rPr lang="ru-RU" sz="2400" b="1" u="sng" dirty="0" smtClean="0"/>
              <a:t>Монтаж </a:t>
            </a:r>
            <a:r>
              <a:rPr lang="ru-RU" sz="2400" b="1" u="sng" dirty="0"/>
              <a:t>первого этажа</a:t>
            </a:r>
            <a:r>
              <a:rPr lang="ru-RU" sz="1200" dirty="0"/>
              <a:t/>
            </a:r>
            <a:br>
              <a:rPr lang="ru-RU" sz="1200" dirty="0"/>
            </a:br>
            <a:r>
              <a:rPr lang="ru-RU" sz="1800" dirty="0"/>
              <a:t>Далее можно переходить к возведению первого этажа здания. </a:t>
            </a:r>
            <a:r>
              <a:rPr lang="ru-RU" sz="1800" dirty="0" smtClean="0"/>
              <a:t>Состоять </a:t>
            </a:r>
            <a:r>
              <a:rPr lang="ru-RU" sz="1800" dirty="0"/>
              <a:t>они будут из сип панелей и каркаса из дерева. Начинается сборка с монтажа двух угловых элементов. Продолжается она с внутренней стороны здания в обе стороны от имеющегося угла. Все работы </a:t>
            </a:r>
            <a:r>
              <a:rPr lang="ru-RU" sz="1800" dirty="0" smtClean="0"/>
              <a:t>контролируются строительным </a:t>
            </a:r>
            <a:r>
              <a:rPr lang="ru-RU" sz="1800" dirty="0"/>
              <a:t>уровнем.</a:t>
            </a:r>
            <a:br>
              <a:rPr lang="ru-RU" sz="1800" dirty="0"/>
            </a:br>
            <a:endParaRPr lang="ru-RU" sz="18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566577" y="2492896"/>
            <a:ext cx="4010846" cy="3753884"/>
          </a:xfr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72"/>
            <a:ext cx="8229600" cy="1143000"/>
          </a:xfrm>
        </p:spPr>
        <p:txBody>
          <a:bodyPr>
            <a:normAutofit fontScale="90000"/>
          </a:bodyPr>
          <a:lstStyle/>
          <a:p>
            <a:pPr algn="l"/>
            <a:r>
              <a:rPr lang="ru-RU" sz="2000" dirty="0" smtClean="0"/>
              <a:t>  После того как все необходимые сип панели будут установлены, необходимо осуществить монтаж стоек, которые станут окончанием стен. Далее нужно установить верхнюю обвязку, после чего можно приступать к монтажу меж. этажного перекрытия.</a:t>
            </a:r>
            <a:r>
              <a:rPr lang="ru-RU" sz="1600" dirty="0" smtClean="0"/>
              <a:t/>
            </a:r>
            <a:br>
              <a:rPr lang="ru-RU" sz="1600" dirty="0" smtClean="0"/>
            </a:br>
            <a:endParaRPr lang="ru-RU" sz="1600" dirty="0"/>
          </a:p>
        </p:txBody>
      </p:sp>
      <p:pic>
        <p:nvPicPr>
          <p:cNvPr id="5" name="Объект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2947319" y="2564904"/>
            <a:ext cx="3249361" cy="3024336"/>
          </a:xfr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811</TotalTime>
  <Words>455</Words>
  <Application>Microsoft Office PowerPoint</Application>
  <PresentationFormat>Экран (4:3)</PresentationFormat>
  <Paragraphs>75</Paragraphs>
  <Slides>26</Slides>
  <Notes>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26</vt:i4>
      </vt:variant>
    </vt:vector>
  </HeadingPairs>
  <TitlesOfParts>
    <vt:vector size="30" baseType="lpstr">
      <vt:lpstr>Arial</vt:lpstr>
      <vt:lpstr>Arial Black</vt:lpstr>
      <vt:lpstr>Calibri</vt:lpstr>
      <vt:lpstr>Тема Office</vt:lpstr>
      <vt:lpstr>Преимущества СИП панелей</vt:lpstr>
      <vt:lpstr>Презентация PowerPoint</vt:lpstr>
      <vt:lpstr> Прочность  Не жалейте свой дом- в этом нет никакой необходимости! Здание из СИП панелей не только выдержит любые внешние воздействия, но и позволит Вам не задумываться о безопасности, планируя «внутренность» вашего жилища. В такие здания Вы смело можете установить камин или повесить на стену полки под фамильную библиотеку! Здания из СИП доказали свою устойчивость к ураганам и землетрясениям. Их сейсмоустойчивость позволяет чувствовать себя в безопасности при землетрясении до 9 баллов. В последние годы производители СИП сильно увеличили объемы своих продаж в Японии, в значительной мере благодаря их способности противостоять землетрясениям. </vt:lpstr>
      <vt:lpstr>   Что касается огнестойкости- без внешней отделки у СИП панелей класс огнестойкости Г5, что соответствует « Деревянному домостроению», при внутренней отделке стен слоем гипсокартона класс огнестойкости изменится на Г3. Это обеспечит сдерживание огня на протяжении одного часа. Дополнительная защита при пожаре обеспечивается антипиреном, который входит в состав каждой СИП панели и придает материалу свойство самозатухания.  Герметичность постройки, плотные стыки панелей препятствуют задымлению помещений и распространению огня.   Опасность удушья также снижается в случае нахождения внутри строения- при горении сэндвич- панели выделяют в 7 раз меньше тепловой энергии, чем древесина   </vt:lpstr>
      <vt:lpstr>   Срок эксплуатации термодомов из СИП панелей действительно составляет минимум- 80 лет. Это обусловлено, во первых , высокими эксплуатационными качествами пенополистирола: он практически не деформируется с течением времени, погодных условий и прочих воздействий, а также не подвержен гниению благодаря его не биологической природе. ОСП плиты также пропитаны водоотталкивающим составом, что полностью предотвращает впитываемость влаги и, соответственно, гниение.   По этой же причине полностью отсутствует возможность выделения влаги внутри слоев панели- благодаря пористой структуре пенополистирола влага внутри панели не перемещается. </vt:lpstr>
      <vt:lpstr>                                                                                                    Экологичность  СИП панелей чрезвычайно высока не только в сравнении с другими видами аналогичных стройматериалов, но и сама по себе, удовлетворяя самым высоким требованиям экологической безопасности.   Сандвич- панель состоит из OSB плит и слоя пенополистирола. OSB плита, в свою очередь, на 90% содержит древесную стружку, полученную при санитарной вырубке леса. Остальные 10% составляют натуральные смолы, наполнители,  отвердители и соль борной кислоты, которая усиливает защитные свойства OSB. Из аналогичных плит изготавливается тара для фруктов, овощей и других продуктов питания.  Пенополистирол производится из экологически безопасного вещества- стирола, использование которого совершенно не ограничено и не производит никакого пагубного воздействия на окружающую среду и человека. Данный материал гипоаллергенен, значительный объем мирового производства пенополистирола идет на изготовление пищевой упаковки и посуды.   Как Пенополистирол, так и вся сэндвич- панель не выделяют в атмосферу вредные вещества- именно по этому их используют для строительства, в том числе, социальных и медицинских учреждений.</vt:lpstr>
      <vt:lpstr>      Для начала, как и во время строительства любого дома, необходимо возвести фундамент . Самым подходящим в данном случае является основание из винтовых свай. Соорудить такой фундамент при желании можно очень быстро – на протяжении одного-двух дней. Причем делать это можно как в теплое время года, так и зимой.     После того как осуществлен монтаж нижнего обвязочного бруса можно переходить к установке перекрытий пола. Делать это необходимо согласно заранее оформленным проектам. Сип панели при этом для усиления гидроизоляционных качеств с одной стороны покрываются гидроизоляционной смесью, например, битумной мастикой. Выкладываются они по всему периметру строения и фиксируются с обеих сторон саморезами, после чего на все соединения панелей наносится монтажная пена, как, например, на фото. После завершения вышеперечисленных работ конструкция зашивается доской по всему периметру.  </vt:lpstr>
      <vt:lpstr>Монтаж первого этажа Далее можно переходить к возведению первого этажа здания. Состоять они будут из сип панелей и каркаса из дерева. Начинается сборка с монтажа двух угловых элементов. Продолжается она с внутренней стороны здания в обе стороны от имеющегося угла. Все работы контролируются строительным уровнем. </vt:lpstr>
      <vt:lpstr>  После того как все необходимые сип панели будут установлены, необходимо осуществить монтаж стоек, которые станут окончанием стен. Далее нужно установить верхнюю обвязку, после чего можно приступать к монтажу меж. этажного перекрытия. </vt:lpstr>
      <vt:lpstr>  Меж. этажное перекрытие, в стандартном варианте делают балочно-каркасное -брус 50х200 мм. или ЛВЛ балка с утеплением (шумоизоляцией) минераловатной плитой по пароизоляционной мембране. </vt:lpstr>
      <vt:lpstr> Монтаж чернового пола  </vt:lpstr>
      <vt:lpstr>      Возведение второго этажа Стены второго этажа, согласно проекта, монтируются точно так же, как стены  и перегородки первого.  </vt:lpstr>
      <vt:lpstr>   Заключительным этапом строительства дома из сип панелей является возведение крыши.    Для мансардного дома целесообразно использовать теплую крышу из СИП панелей. Скрепляются между собой элементы точно также как и в перекрытиях. Кроме того такая кровля не нуждается в дополнительном утеплении и обработке от влияния чрезмерной влажности, так как все это уже предусмотрено производителями.   </vt:lpstr>
      <vt:lpstr>Кровля.  В качестве покрытия для крыши можно использовать гибкую черепицу, металлочерепицу и другие материалы. </vt:lpstr>
      <vt:lpstr>                        Установка окон, дверей, прокладывание коммуникаций  После всех вышеперечисленных работ самое время переходить к установке окон и дверей. Они могут быть практически любой формы, так как сип панели можно подстроить под любые проемы. Одновременно с установкой окон и дверей можно осуществлять монтаж водопроводных, канализационных труб и электрической проводки согласно выбранным проектам.  </vt:lpstr>
      <vt:lpstr> Отделка дома.  Сип панели для дома являют собой ровный материал, который позволяет проводить практически любую отделку как внутри, так и снаружи помещения. Внутри стены можно покрасить своими руками в любой понравившейся цвет или оклеить обоями, а снаружи здание можно обшить сайдингом, блок хаусом, имитацией бруса, искусственным или натуральным камнем или просто  покрасить.  </vt:lpstr>
      <vt:lpstr>Внутренняя отделка помещений</vt:lpstr>
      <vt:lpstr>Вариант многоквартирного дома</vt:lpstr>
      <vt:lpstr>Вариант индивидуального жилого дома</vt:lpstr>
      <vt:lpstr>Вариант индивидуального жилого дома бизнес класса</vt:lpstr>
      <vt:lpstr>Овощехранилище</vt:lpstr>
      <vt:lpstr>/Овощехранилище фото/</vt:lpstr>
      <vt:lpstr>Конюшня</vt:lpstr>
      <vt:lpstr>Коровник</vt:lpstr>
      <vt:lpstr>При необходимости обустройство теплого бетонного пола</vt:lpstr>
      <vt:lpstr>контакты</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Преимущества СИП панелей</dc:title>
  <dc:creator>Admin</dc:creator>
  <cp:lastModifiedBy>Oleg</cp:lastModifiedBy>
  <cp:revision>108</cp:revision>
  <dcterms:created xsi:type="dcterms:W3CDTF">2014-02-27T10:47:39Z</dcterms:created>
  <dcterms:modified xsi:type="dcterms:W3CDTF">2020-01-30T21:20:57Z</dcterms:modified>
</cp:coreProperties>
</file>